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0" r:id="rId4"/>
    <p:sldId id="262" r:id="rId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8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2932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8220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2331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6832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3952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9621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9192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8759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8682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9365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1271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D2D5D-5291-43CB-BCA6-535CEBEB2725}" type="datetimeFigureOut">
              <a:rPr lang="it-IT" smtClean="0"/>
              <a:t>13/03/2017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BA2DD-C4DD-434F-9871-C645E5A8F0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6660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091" y="30065"/>
            <a:ext cx="9144000" cy="1196752"/>
          </a:xfr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t-IT" sz="3600" dirty="0" smtClean="0">
                <a:solidFill>
                  <a:schemeClr val="tx1"/>
                </a:solidFill>
              </a:rPr>
              <a:t/>
            </a:r>
            <a:br>
              <a:rPr lang="it-IT" sz="3600" dirty="0" smtClean="0">
                <a:solidFill>
                  <a:schemeClr val="tx1"/>
                </a:solidFill>
              </a:rPr>
            </a:br>
            <a:r>
              <a:rPr lang="it-IT" sz="3600" dirty="0">
                <a:solidFill>
                  <a:schemeClr val="tx1"/>
                </a:solidFill>
              </a:rPr>
              <a:t/>
            </a:r>
            <a:br>
              <a:rPr lang="it-IT" sz="3600" dirty="0">
                <a:solidFill>
                  <a:schemeClr val="tx1"/>
                </a:solidFill>
              </a:rPr>
            </a:br>
            <a:r>
              <a:rPr lang="it-IT" sz="3600" dirty="0" smtClean="0">
                <a:solidFill>
                  <a:schemeClr val="tx1"/>
                </a:solidFill>
              </a:rPr>
              <a:t>Alcuni strumenti utili per l’interattività in classe</a:t>
            </a:r>
            <a:br>
              <a:rPr lang="it-IT" sz="3600" dirty="0" smtClean="0">
                <a:solidFill>
                  <a:schemeClr val="tx1"/>
                </a:solidFill>
              </a:rPr>
            </a:br>
            <a:r>
              <a:rPr lang="it-IT" sz="3600" dirty="0" smtClean="0">
                <a:solidFill>
                  <a:schemeClr val="tx1"/>
                </a:solidFill>
              </a:rPr>
              <a:t> </a:t>
            </a:r>
            <a:r>
              <a:rPr lang="it-IT" sz="3600" dirty="0"/>
              <a:t/>
            </a:r>
            <a:br>
              <a:rPr lang="it-IT" sz="3600" dirty="0"/>
            </a:b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528" y="1198429"/>
            <a:ext cx="9135472" cy="5690403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l"/>
            <a:endParaRPr lang="it-IT" sz="2000" b="1" dirty="0" smtClean="0">
              <a:solidFill>
                <a:srgbClr val="FFFF00"/>
              </a:solidFill>
            </a:endParaRPr>
          </a:p>
          <a:p>
            <a:pPr algn="l"/>
            <a:endParaRPr lang="it-IT" sz="2000" b="1" dirty="0">
              <a:solidFill>
                <a:srgbClr val="FFFF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rgbClr val="FFFF00"/>
                </a:solidFill>
              </a:rPr>
              <a:t>CIRCLE TIME</a:t>
            </a:r>
          </a:p>
          <a:p>
            <a:pPr algn="l"/>
            <a:endParaRPr lang="it-IT" sz="2400" b="1" dirty="0">
              <a:solidFill>
                <a:srgbClr val="FFFF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rgbClr val="FFFF00"/>
                </a:solidFill>
              </a:rPr>
              <a:t>DIVISIONE </a:t>
            </a:r>
          </a:p>
          <a:p>
            <a:pPr algn="l"/>
            <a:endParaRPr lang="it-IT" sz="2400" b="1" dirty="0" smtClean="0">
              <a:solidFill>
                <a:srgbClr val="FFFF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rgbClr val="FFFF00"/>
                </a:solidFill>
              </a:rPr>
              <a:t>CASUALE DEI GRUPPI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t-IT" sz="2400" b="1" dirty="0">
              <a:solidFill>
                <a:srgbClr val="FFFF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rgbClr val="FFFF00"/>
                </a:solidFill>
              </a:rPr>
              <a:t>ATTIVITA’ DI BRAINSTORMING</a:t>
            </a:r>
          </a:p>
          <a:p>
            <a:pPr algn="l"/>
            <a:endParaRPr lang="it-IT" sz="2400" b="1" dirty="0" smtClean="0">
              <a:solidFill>
                <a:srgbClr val="FFFF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rgbClr val="FFFF00"/>
                </a:solidFill>
              </a:rPr>
              <a:t> ENERGIZER</a:t>
            </a:r>
            <a:endParaRPr lang="it-IT" sz="2400" dirty="0" smtClean="0">
              <a:solidFill>
                <a:srgbClr val="FFFF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t-IT" sz="2000" b="1" dirty="0" smtClean="0">
              <a:solidFill>
                <a:srgbClr val="FFFF0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00808"/>
            <a:ext cx="4025690" cy="430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98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091" y="30065"/>
            <a:ext cx="9144000" cy="1196752"/>
          </a:xfr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t-IT" sz="3600" dirty="0" smtClean="0">
                <a:solidFill>
                  <a:schemeClr val="tx1"/>
                </a:solidFill>
              </a:rPr>
              <a:t/>
            </a:r>
            <a:br>
              <a:rPr lang="it-IT" sz="3600" dirty="0" smtClean="0">
                <a:solidFill>
                  <a:schemeClr val="tx1"/>
                </a:solidFill>
              </a:rPr>
            </a:br>
            <a:r>
              <a:rPr lang="it-IT" sz="3600" dirty="0">
                <a:solidFill>
                  <a:schemeClr val="tx1"/>
                </a:solidFill>
              </a:rPr>
              <a:t/>
            </a:r>
            <a:br>
              <a:rPr lang="it-IT" sz="3600" dirty="0">
                <a:solidFill>
                  <a:schemeClr val="tx1"/>
                </a:solidFill>
              </a:rPr>
            </a:br>
            <a:r>
              <a:rPr lang="it-IT" sz="3600" dirty="0" smtClean="0">
                <a:solidFill>
                  <a:schemeClr val="tx1"/>
                </a:solidFill>
              </a:rPr>
              <a:t>Alcuni strumenti utili per l’interattività in classe</a:t>
            </a:r>
            <a:br>
              <a:rPr lang="it-IT" sz="3600" dirty="0" smtClean="0">
                <a:solidFill>
                  <a:schemeClr val="tx1"/>
                </a:solidFill>
              </a:rPr>
            </a:br>
            <a:r>
              <a:rPr lang="it-IT" sz="3600" dirty="0" smtClean="0">
                <a:solidFill>
                  <a:schemeClr val="tx1"/>
                </a:solidFill>
              </a:rPr>
              <a:t> </a:t>
            </a:r>
            <a:r>
              <a:rPr lang="it-IT" sz="3600" dirty="0"/>
              <a:t/>
            </a:r>
            <a:br>
              <a:rPr lang="it-IT" sz="3600" dirty="0"/>
            </a:b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-13648" y="1226817"/>
            <a:ext cx="9103057" cy="5804353"/>
          </a:xfrm>
          <a:solidFill>
            <a:srgbClr val="002060"/>
          </a:solidFill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rgbClr val="FFFF00"/>
                </a:solidFill>
              </a:rPr>
              <a:t>CIRCLE TIME </a:t>
            </a:r>
          </a:p>
          <a:p>
            <a:pPr algn="l"/>
            <a:r>
              <a:rPr lang="it-IT" sz="2400" b="1" dirty="0" smtClean="0">
                <a:solidFill>
                  <a:schemeClr val="bg1"/>
                </a:solidFill>
              </a:rPr>
              <a:t>Utilizzate, il più possibile, il metodo del </a:t>
            </a:r>
            <a:r>
              <a:rPr lang="it-IT" sz="2400" b="1" dirty="0" err="1" smtClean="0">
                <a:solidFill>
                  <a:schemeClr val="bg1"/>
                </a:solidFill>
              </a:rPr>
              <a:t>circle</a:t>
            </a:r>
            <a:r>
              <a:rPr lang="it-IT" sz="2400" b="1" dirty="0" smtClean="0">
                <a:solidFill>
                  <a:schemeClr val="bg1"/>
                </a:solidFill>
              </a:rPr>
              <a:t>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rgbClr val="FFFF00"/>
                </a:solidFill>
              </a:rPr>
              <a:t>DIVISIONE CASUALE DEI GRUPPI </a:t>
            </a:r>
          </a:p>
          <a:p>
            <a:pPr algn="l"/>
            <a:r>
              <a:rPr lang="it-IT" sz="2400" b="1" i="1" dirty="0" smtClean="0">
                <a:solidFill>
                  <a:schemeClr val="bg1"/>
                </a:solidFill>
              </a:rPr>
              <a:t>E’ consigliabile che i gruppi non si formino per scelta ma per casualità. Si consiglia di dividere la classe in sottogruppi (da due, al massimo,  quattro). Alcuni esempi di divisione casuale sono i seguenti</a:t>
            </a:r>
            <a:r>
              <a:rPr lang="it-IT" sz="2400" b="1" dirty="0" smtClean="0">
                <a:solidFill>
                  <a:schemeClr val="bg1"/>
                </a:solidFill>
              </a:rPr>
              <a:t>. </a:t>
            </a:r>
          </a:p>
          <a:p>
            <a:pPr algn="l"/>
            <a:r>
              <a:rPr lang="it-IT" sz="2400" b="1" dirty="0" smtClean="0">
                <a:solidFill>
                  <a:srgbClr val="FFFF00"/>
                </a:solidFill>
              </a:rPr>
              <a:t>PESCARE IN UN SACCHETTO</a:t>
            </a:r>
            <a:r>
              <a:rPr lang="it-IT" sz="2400" dirty="0" smtClean="0"/>
              <a:t>:  </a:t>
            </a:r>
            <a:r>
              <a:rPr lang="it-IT" sz="2400" b="1" dirty="0" smtClean="0">
                <a:solidFill>
                  <a:schemeClr val="bg1"/>
                </a:solidFill>
              </a:rPr>
              <a:t>simboli (quattro ); numeri pari e dispari; colori caldi e freddi, colori chiari e scuri, caramelle di  colore di quanti gruppi si vogliono formare; segni zodiacali (terra, fuoco, ecc.); «frasi spezzate» </a:t>
            </a:r>
            <a:r>
              <a:rPr lang="it-IT" sz="2400" b="1" dirty="0">
                <a:solidFill>
                  <a:schemeClr val="bg1"/>
                </a:solidFill>
              </a:rPr>
              <a:t>da </a:t>
            </a:r>
            <a:r>
              <a:rPr lang="it-IT" sz="2400" b="1" dirty="0" smtClean="0">
                <a:solidFill>
                  <a:schemeClr val="bg1"/>
                </a:solidFill>
              </a:rPr>
              <a:t>ricomporre (una per ogni gruppo che si vuole formare ). </a:t>
            </a:r>
          </a:p>
          <a:p>
            <a:pPr algn="l"/>
            <a:endParaRPr lang="it-IT" sz="2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749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376" y="1268760"/>
            <a:ext cx="9140624" cy="5589240"/>
          </a:xfrm>
          <a:solidFill>
            <a:srgbClr val="002060"/>
          </a:solidFill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it-IT" sz="2000" b="1" dirty="0">
              <a:solidFill>
                <a:schemeClr val="tx1">
                  <a:tint val="75000"/>
                </a:schemeClr>
              </a:solidFill>
            </a:endParaRPr>
          </a:p>
          <a:p>
            <a:endParaRPr lang="it-IT" sz="2000" b="1" dirty="0" smtClean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it-IT" sz="3400" b="1" dirty="0">
                <a:solidFill>
                  <a:srgbClr val="FFFF00"/>
                </a:solidFill>
              </a:rPr>
              <a:t>ATTIVITÀ DI BRAINSTORMING </a:t>
            </a:r>
          </a:p>
          <a:p>
            <a:pPr marL="0" indent="0">
              <a:buNone/>
            </a:pPr>
            <a:r>
              <a:rPr lang="it-IT" sz="3400" b="1" dirty="0">
                <a:solidFill>
                  <a:schemeClr val="bg1"/>
                </a:solidFill>
              </a:rPr>
              <a:t>Tempesta di idee «libere» : ognuno dice istintivamente quello che pensa sul tema proposto . Non è richiesta l’originalità ma il rispetto delle idee altrui.</a:t>
            </a:r>
          </a:p>
          <a:p>
            <a:endParaRPr lang="it-IT" sz="3400" dirty="0"/>
          </a:p>
          <a:p>
            <a:r>
              <a:rPr lang="it-IT" sz="4400" b="1" dirty="0" smtClean="0">
                <a:solidFill>
                  <a:srgbClr val="FFFF00"/>
                </a:solidFill>
              </a:rPr>
              <a:t>ENERGIZER</a:t>
            </a:r>
            <a:endParaRPr lang="it-IT" sz="44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it-IT" sz="3400" b="1" dirty="0" smtClean="0">
                <a:solidFill>
                  <a:schemeClr val="bg1"/>
                </a:solidFill>
              </a:rPr>
              <a:t>Si possono utilizzare giochi o ENERGIZER (mediate da Unplugged), utili </a:t>
            </a:r>
            <a:r>
              <a:rPr lang="it-IT" sz="3400" b="1" dirty="0">
                <a:solidFill>
                  <a:schemeClr val="bg1"/>
                </a:solidFill>
              </a:rPr>
              <a:t>per conoscersi un </a:t>
            </a:r>
            <a:r>
              <a:rPr lang="it-IT" sz="3400" b="1" dirty="0" err="1">
                <a:solidFill>
                  <a:schemeClr val="bg1"/>
                </a:solidFill>
              </a:rPr>
              <a:t>pò</a:t>
            </a:r>
            <a:r>
              <a:rPr lang="it-IT" sz="3400" b="1" dirty="0">
                <a:solidFill>
                  <a:schemeClr val="bg1"/>
                </a:solidFill>
              </a:rPr>
              <a:t> </a:t>
            </a:r>
            <a:r>
              <a:rPr lang="it-IT" sz="3400" b="1" dirty="0" smtClean="0">
                <a:solidFill>
                  <a:schemeClr val="bg1"/>
                </a:solidFill>
              </a:rPr>
              <a:t>oppure </a:t>
            </a:r>
            <a:r>
              <a:rPr lang="it-IT" sz="3400" b="1" dirty="0">
                <a:solidFill>
                  <a:schemeClr val="bg1"/>
                </a:solidFill>
              </a:rPr>
              <a:t>quando c’è un calo di </a:t>
            </a:r>
            <a:r>
              <a:rPr lang="it-IT" sz="3400" b="1" dirty="0" smtClean="0">
                <a:solidFill>
                  <a:schemeClr val="bg1"/>
                </a:solidFill>
              </a:rPr>
              <a:t> energie o di interesse nella classe. </a:t>
            </a:r>
          </a:p>
          <a:p>
            <a:pPr marL="0" indent="0">
              <a:buNone/>
            </a:pPr>
            <a:r>
              <a:rPr lang="it-IT" sz="3400" b="1" dirty="0" smtClean="0">
                <a:solidFill>
                  <a:schemeClr val="bg1"/>
                </a:solidFill>
              </a:rPr>
              <a:t>Per </a:t>
            </a:r>
            <a:r>
              <a:rPr lang="it-IT" sz="3400" b="1" dirty="0">
                <a:solidFill>
                  <a:schemeClr val="bg1"/>
                </a:solidFill>
              </a:rPr>
              <a:t>favorire </a:t>
            </a:r>
            <a:r>
              <a:rPr lang="it-IT" sz="3400" b="1" dirty="0" smtClean="0">
                <a:solidFill>
                  <a:schemeClr val="bg1"/>
                </a:solidFill>
              </a:rPr>
              <a:t>la </a:t>
            </a:r>
            <a:r>
              <a:rPr lang="it-IT" sz="3400" b="1" dirty="0">
                <a:solidFill>
                  <a:schemeClr val="bg1"/>
                </a:solidFill>
              </a:rPr>
              <a:t>vicinanza «casuale</a:t>
            </a:r>
            <a:r>
              <a:rPr lang="it-IT" sz="3400" b="1" dirty="0" smtClean="0">
                <a:solidFill>
                  <a:schemeClr val="bg1"/>
                </a:solidFill>
              </a:rPr>
              <a:t>», disporre le sedie in cerchio, mescolarsi </a:t>
            </a:r>
            <a:r>
              <a:rPr lang="it-IT" sz="3400" b="1" dirty="0">
                <a:solidFill>
                  <a:schemeClr val="bg1"/>
                </a:solidFill>
              </a:rPr>
              <a:t>a occhi chiusi </a:t>
            </a:r>
            <a:r>
              <a:rPr lang="it-IT" sz="3400" b="1" dirty="0" smtClean="0">
                <a:solidFill>
                  <a:schemeClr val="bg1"/>
                </a:solidFill>
              </a:rPr>
              <a:t>e </a:t>
            </a:r>
            <a:r>
              <a:rPr lang="it-IT" sz="3400" b="1" dirty="0">
                <a:solidFill>
                  <a:schemeClr val="bg1"/>
                </a:solidFill>
              </a:rPr>
              <a:t>poi </a:t>
            </a:r>
            <a:r>
              <a:rPr lang="it-IT" sz="3400" b="1" dirty="0" smtClean="0">
                <a:solidFill>
                  <a:schemeClr val="bg1"/>
                </a:solidFill>
              </a:rPr>
              <a:t>sedersi. Esempi di ENERGIZER: </a:t>
            </a:r>
          </a:p>
          <a:p>
            <a:pPr marL="0" indent="0">
              <a:buNone/>
            </a:pPr>
            <a:r>
              <a:rPr lang="it-IT" sz="3400" b="1" dirty="0" smtClean="0">
                <a:solidFill>
                  <a:schemeClr val="bg1"/>
                </a:solidFill>
              </a:rPr>
              <a:t>- (in </a:t>
            </a:r>
            <a:r>
              <a:rPr lang="it-IT" sz="3400" b="1" dirty="0" err="1" smtClean="0">
                <a:solidFill>
                  <a:schemeClr val="bg1"/>
                </a:solidFill>
              </a:rPr>
              <a:t>circle</a:t>
            </a:r>
            <a:r>
              <a:rPr lang="it-IT" sz="3400" b="1" dirty="0" smtClean="0">
                <a:solidFill>
                  <a:schemeClr val="bg1"/>
                </a:solidFill>
              </a:rPr>
              <a:t> time) a </a:t>
            </a:r>
            <a:r>
              <a:rPr lang="it-IT" sz="3400" b="1" dirty="0">
                <a:solidFill>
                  <a:schemeClr val="bg1"/>
                </a:solidFill>
              </a:rPr>
              <a:t>turno, </a:t>
            </a:r>
            <a:r>
              <a:rPr lang="it-IT" sz="3400" b="1" dirty="0" smtClean="0">
                <a:solidFill>
                  <a:schemeClr val="bg1"/>
                </a:solidFill>
              </a:rPr>
              <a:t>ognuno dice un </a:t>
            </a:r>
            <a:r>
              <a:rPr lang="it-IT" sz="3400" b="1" dirty="0">
                <a:solidFill>
                  <a:schemeClr val="bg1"/>
                </a:solidFill>
              </a:rPr>
              <a:t>aggettivo positivo che lo </a:t>
            </a:r>
            <a:r>
              <a:rPr lang="it-IT" sz="3400" b="1" dirty="0" smtClean="0">
                <a:solidFill>
                  <a:schemeClr val="bg1"/>
                </a:solidFill>
              </a:rPr>
              <a:t>riguarda e che </a:t>
            </a:r>
            <a:r>
              <a:rPr lang="it-IT" sz="3400" b="1" dirty="0">
                <a:solidFill>
                  <a:schemeClr val="bg1"/>
                </a:solidFill>
              </a:rPr>
              <a:t>inizia con la prima  lettera del </a:t>
            </a:r>
            <a:r>
              <a:rPr lang="it-IT" sz="3400" b="1" dirty="0" smtClean="0">
                <a:solidFill>
                  <a:schemeClr val="bg1"/>
                </a:solidFill>
              </a:rPr>
              <a:t>proprio nome;</a:t>
            </a:r>
          </a:p>
          <a:p>
            <a:pPr marL="0" indent="0" algn="just">
              <a:buNone/>
            </a:pPr>
            <a:r>
              <a:rPr lang="it-IT" sz="3400" b="1" dirty="0" smtClean="0">
                <a:solidFill>
                  <a:schemeClr val="bg1"/>
                </a:solidFill>
              </a:rPr>
              <a:t>- la sedia a </a:t>
            </a:r>
            <a:r>
              <a:rPr lang="it-IT" sz="3400" b="1" dirty="0" err="1" smtClean="0">
                <a:solidFill>
                  <a:schemeClr val="bg1"/>
                </a:solidFill>
              </a:rPr>
              <a:t>ESSE,da</a:t>
            </a:r>
            <a:r>
              <a:rPr lang="it-IT" sz="3400" b="1" dirty="0" smtClean="0">
                <a:solidFill>
                  <a:schemeClr val="bg1"/>
                </a:solidFill>
              </a:rPr>
              <a:t> fare in coppia:  dire a turno tre cose (cosa non rifarei, il film che ti consiglio, il mio sogno è.); </a:t>
            </a:r>
          </a:p>
          <a:p>
            <a:pPr marL="0" indent="0" algn="just">
              <a:buNone/>
            </a:pPr>
            <a:r>
              <a:rPr lang="it-IT" sz="3400" b="1" dirty="0" smtClean="0">
                <a:solidFill>
                  <a:schemeClr val="bg1"/>
                </a:solidFill>
              </a:rPr>
              <a:t> - fare esperienza con le </a:t>
            </a:r>
            <a:r>
              <a:rPr lang="it-IT" sz="3400" b="1" dirty="0">
                <a:solidFill>
                  <a:schemeClr val="bg1"/>
                </a:solidFill>
              </a:rPr>
              <a:t>emozioni  (pescare in un sacchetto le emozioni) e disporsi come un arcobaleno, dalle più positive alle più </a:t>
            </a:r>
            <a:r>
              <a:rPr lang="it-IT" sz="3400" b="1" dirty="0" smtClean="0">
                <a:solidFill>
                  <a:schemeClr val="bg1"/>
                </a:solidFill>
              </a:rPr>
              <a:t>negative;</a:t>
            </a:r>
          </a:p>
          <a:p>
            <a:pPr marL="0" indent="0" algn="just">
              <a:buNone/>
            </a:pPr>
            <a:r>
              <a:rPr lang="it-IT" sz="3400" b="1" dirty="0" smtClean="0">
                <a:solidFill>
                  <a:schemeClr val="bg1"/>
                </a:solidFill>
              </a:rPr>
              <a:t> - in </a:t>
            </a:r>
            <a:r>
              <a:rPr lang="it-IT" sz="3400" b="1" dirty="0" err="1" smtClean="0">
                <a:solidFill>
                  <a:schemeClr val="bg1"/>
                </a:solidFill>
              </a:rPr>
              <a:t>circle</a:t>
            </a:r>
            <a:r>
              <a:rPr lang="it-IT" sz="3400" b="1" dirty="0" smtClean="0">
                <a:solidFill>
                  <a:schemeClr val="bg1"/>
                </a:solidFill>
              </a:rPr>
              <a:t> time e guardando il vicino negli occhi dire «mi piaci </a:t>
            </a:r>
            <a:r>
              <a:rPr lang="it-IT" sz="3400" b="1" dirty="0" err="1" smtClean="0">
                <a:solidFill>
                  <a:schemeClr val="bg1"/>
                </a:solidFill>
              </a:rPr>
              <a:t>perchè</a:t>
            </a:r>
            <a:r>
              <a:rPr lang="it-IT" sz="3400" b="1" dirty="0" smtClean="0">
                <a:solidFill>
                  <a:schemeClr val="bg1"/>
                </a:solidFill>
              </a:rPr>
              <a:t>», poi ripetere al contrario.</a:t>
            </a:r>
          </a:p>
          <a:p>
            <a:pPr marL="0" indent="0" algn="just">
              <a:buNone/>
            </a:pPr>
            <a:r>
              <a:rPr lang="it-IT" sz="3400" b="1" dirty="0" smtClean="0">
                <a:solidFill>
                  <a:schemeClr val="bg1"/>
                </a:solidFill>
              </a:rPr>
              <a:t> </a:t>
            </a:r>
            <a:endParaRPr lang="it-IT" sz="3400" b="1" dirty="0">
              <a:solidFill>
                <a:schemeClr val="bg1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 rot="10800000" flipV="1">
            <a:off x="3376" y="1"/>
            <a:ext cx="9144000" cy="105273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600" dirty="0" smtClean="0">
                <a:solidFill>
                  <a:schemeClr val="tx1"/>
                </a:solidFill>
              </a:rPr>
              <a:t/>
            </a:r>
            <a:br>
              <a:rPr lang="it-IT" sz="3600" dirty="0" smtClean="0">
                <a:solidFill>
                  <a:schemeClr val="tx1"/>
                </a:solidFill>
              </a:rPr>
            </a:br>
            <a:r>
              <a:rPr lang="it-IT" sz="3600" dirty="0" smtClean="0">
                <a:solidFill>
                  <a:schemeClr val="tx1"/>
                </a:solidFill>
              </a:rPr>
              <a:t/>
            </a:r>
            <a:br>
              <a:rPr lang="it-IT" sz="3600" dirty="0" smtClean="0">
                <a:solidFill>
                  <a:schemeClr val="tx1"/>
                </a:solidFill>
              </a:rPr>
            </a:br>
            <a:r>
              <a:rPr lang="it-IT" sz="3600" dirty="0" smtClean="0">
                <a:solidFill>
                  <a:schemeClr val="tx1"/>
                </a:solidFill>
              </a:rPr>
              <a:t>Alcuni strumenti utili per l’interattività in classe</a:t>
            </a:r>
            <a:br>
              <a:rPr lang="it-IT" sz="3600" dirty="0" smtClean="0">
                <a:solidFill>
                  <a:schemeClr val="tx1"/>
                </a:solidFill>
              </a:rPr>
            </a:br>
            <a:r>
              <a:rPr lang="it-IT" sz="3600" dirty="0" smtClean="0">
                <a:solidFill>
                  <a:schemeClr val="tx1"/>
                </a:solidFill>
              </a:rPr>
              <a:t> </a:t>
            </a:r>
            <a:r>
              <a:rPr lang="it-IT" sz="3600" dirty="0" smtClean="0"/>
              <a:t/>
            </a:r>
            <a:br>
              <a:rPr lang="it-IT" sz="3600" dirty="0" smtClean="0"/>
            </a:b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34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268760"/>
            <a:ext cx="9036496" cy="5589240"/>
          </a:xfrm>
          <a:solidFill>
            <a:srgbClr val="002060"/>
          </a:solidFill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it-IT" sz="42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it-IT" sz="4200" b="1" dirty="0" smtClean="0">
              <a:solidFill>
                <a:schemeClr val="tx1">
                  <a:tint val="75000"/>
                </a:schemeClr>
              </a:solidFill>
            </a:endParaRPr>
          </a:p>
          <a:p>
            <a:endParaRPr lang="it-IT" sz="7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r>
              <a:rPr lang="it-IT" sz="8000" dirty="0">
                <a:solidFill>
                  <a:schemeClr val="lt1"/>
                </a:solidFill>
              </a:rPr>
              <a:t>1- </a:t>
            </a:r>
            <a:r>
              <a:rPr lang="it-IT" sz="8000" dirty="0" smtClean="0">
                <a:solidFill>
                  <a:schemeClr val="lt1"/>
                </a:solidFill>
              </a:rPr>
              <a:t> Separare </a:t>
            </a:r>
            <a:r>
              <a:rPr lang="it-IT" sz="8000" dirty="0">
                <a:solidFill>
                  <a:schemeClr val="lt1"/>
                </a:solidFill>
              </a:rPr>
              <a:t>il “palco” dalla </a:t>
            </a:r>
            <a:r>
              <a:rPr lang="it-IT" sz="8000" dirty="0" smtClean="0">
                <a:solidFill>
                  <a:schemeClr val="lt1"/>
                </a:solidFill>
              </a:rPr>
              <a:t>classe: </a:t>
            </a:r>
            <a:r>
              <a:rPr lang="it-IT" sz="8000" dirty="0">
                <a:solidFill>
                  <a:schemeClr val="lt1"/>
                </a:solidFill>
              </a:rPr>
              <a:t>delimitare con il nastro adesivo un riquadro sul pavimento;</a:t>
            </a:r>
          </a:p>
          <a:p>
            <a:pPr marL="0" indent="0">
              <a:buNone/>
            </a:pPr>
            <a:r>
              <a:rPr lang="it-IT" sz="8000" dirty="0">
                <a:solidFill>
                  <a:schemeClr val="lt1"/>
                </a:solidFill>
              </a:rPr>
              <a:t>2- </a:t>
            </a:r>
            <a:r>
              <a:rPr lang="it-IT" sz="8000" dirty="0" smtClean="0">
                <a:solidFill>
                  <a:schemeClr val="lt1"/>
                </a:solidFill>
              </a:rPr>
              <a:t> scrivere su </a:t>
            </a:r>
            <a:r>
              <a:rPr lang="it-IT" sz="8000" dirty="0">
                <a:solidFill>
                  <a:schemeClr val="lt1"/>
                </a:solidFill>
              </a:rPr>
              <a:t>un cartellino </a:t>
            </a:r>
            <a:r>
              <a:rPr lang="it-IT" sz="8000" dirty="0" smtClean="0">
                <a:solidFill>
                  <a:schemeClr val="lt1"/>
                </a:solidFill>
              </a:rPr>
              <a:t>il </a:t>
            </a:r>
            <a:r>
              <a:rPr lang="it-IT" sz="8000" dirty="0">
                <a:solidFill>
                  <a:schemeClr val="lt1"/>
                </a:solidFill>
              </a:rPr>
              <a:t>nome del personaggio </a:t>
            </a:r>
            <a:r>
              <a:rPr lang="it-IT" sz="8000" dirty="0" smtClean="0">
                <a:solidFill>
                  <a:schemeClr val="lt1"/>
                </a:solidFill>
              </a:rPr>
              <a:t>che si interpreterà</a:t>
            </a:r>
            <a:r>
              <a:rPr lang="it-IT" sz="8000" dirty="0">
                <a:solidFill>
                  <a:schemeClr val="lt1"/>
                </a:solidFill>
              </a:rPr>
              <a:t>;</a:t>
            </a:r>
          </a:p>
          <a:p>
            <a:pPr marL="0" indent="0">
              <a:buNone/>
            </a:pPr>
            <a:r>
              <a:rPr lang="it-IT" sz="8000" dirty="0">
                <a:solidFill>
                  <a:schemeClr val="lt1"/>
                </a:solidFill>
              </a:rPr>
              <a:t>3- invitare gli attori a liberarsi del cartellino al termine del </a:t>
            </a:r>
            <a:r>
              <a:rPr lang="it-IT" sz="8000" dirty="0" err="1">
                <a:solidFill>
                  <a:schemeClr val="lt1"/>
                </a:solidFill>
              </a:rPr>
              <a:t>role</a:t>
            </a:r>
            <a:r>
              <a:rPr lang="it-IT" sz="8000" dirty="0">
                <a:solidFill>
                  <a:schemeClr val="lt1"/>
                </a:solidFill>
              </a:rPr>
              <a:t> play;</a:t>
            </a:r>
          </a:p>
          <a:p>
            <a:pPr marL="0" indent="0">
              <a:buNone/>
            </a:pPr>
            <a:r>
              <a:rPr lang="it-IT" sz="8000" dirty="0">
                <a:solidFill>
                  <a:schemeClr val="lt1"/>
                </a:solidFill>
              </a:rPr>
              <a:t>4- non scegliere il nome </a:t>
            </a:r>
            <a:r>
              <a:rPr lang="it-IT" sz="8000" dirty="0" smtClean="0">
                <a:solidFill>
                  <a:schemeClr val="lt1"/>
                </a:solidFill>
              </a:rPr>
              <a:t>di un compagno/o, di un professore o del personale ATA ;</a:t>
            </a:r>
            <a:endParaRPr lang="it-IT" sz="8000" dirty="0">
              <a:solidFill>
                <a:schemeClr val="lt1"/>
              </a:solidFill>
            </a:endParaRPr>
          </a:p>
          <a:p>
            <a:pPr marL="0" indent="0">
              <a:buNone/>
            </a:pPr>
            <a:r>
              <a:rPr lang="it-IT" sz="8000" dirty="0">
                <a:solidFill>
                  <a:schemeClr val="lt1"/>
                </a:solidFill>
              </a:rPr>
              <a:t>5- </a:t>
            </a:r>
            <a:r>
              <a:rPr lang="it-IT" sz="8000" dirty="0" smtClean="0">
                <a:solidFill>
                  <a:schemeClr val="lt1"/>
                </a:solidFill>
              </a:rPr>
              <a:t>gli </a:t>
            </a:r>
            <a:r>
              <a:rPr lang="it-IT" sz="8000" dirty="0">
                <a:solidFill>
                  <a:schemeClr val="lt1"/>
                </a:solidFill>
              </a:rPr>
              <a:t>attori vengano chiamati con il nome del personaggio </a:t>
            </a:r>
            <a:r>
              <a:rPr lang="it-IT" sz="8000" dirty="0" smtClean="0">
                <a:solidFill>
                  <a:schemeClr val="lt1"/>
                </a:solidFill>
              </a:rPr>
              <a:t>interpretato e</a:t>
            </a:r>
            <a:r>
              <a:rPr lang="it-IT" sz="8000" dirty="0">
                <a:solidFill>
                  <a:schemeClr val="lt1"/>
                </a:solidFill>
              </a:rPr>
              <a:t>, una volta concluso il </a:t>
            </a:r>
            <a:r>
              <a:rPr lang="it-IT" sz="8000" dirty="0" err="1" smtClean="0">
                <a:solidFill>
                  <a:schemeClr val="lt1"/>
                </a:solidFill>
              </a:rPr>
              <a:t>role</a:t>
            </a:r>
            <a:r>
              <a:rPr lang="it-IT" sz="8000" dirty="0" smtClean="0">
                <a:solidFill>
                  <a:schemeClr val="lt1"/>
                </a:solidFill>
              </a:rPr>
              <a:t> play, riprendono </a:t>
            </a:r>
            <a:r>
              <a:rPr lang="it-IT" sz="8000" dirty="0">
                <a:solidFill>
                  <a:schemeClr val="lt1"/>
                </a:solidFill>
              </a:rPr>
              <a:t>il proprio nome;</a:t>
            </a:r>
          </a:p>
          <a:p>
            <a:pPr marL="0" indent="0">
              <a:buNone/>
            </a:pPr>
            <a:r>
              <a:rPr lang="it-IT" sz="8000" dirty="0">
                <a:solidFill>
                  <a:schemeClr val="lt1"/>
                </a:solidFill>
              </a:rPr>
              <a:t>6- limitare la durata del </a:t>
            </a:r>
            <a:r>
              <a:rPr lang="it-IT" sz="8000" dirty="0" err="1">
                <a:solidFill>
                  <a:schemeClr val="lt1"/>
                </a:solidFill>
              </a:rPr>
              <a:t>role</a:t>
            </a:r>
            <a:r>
              <a:rPr lang="it-IT" sz="8000" dirty="0">
                <a:solidFill>
                  <a:schemeClr val="lt1"/>
                </a:solidFill>
              </a:rPr>
              <a:t> play ad un tempo massimo di 3/5 </a:t>
            </a:r>
            <a:r>
              <a:rPr lang="it-IT" sz="8000" dirty="0" smtClean="0">
                <a:solidFill>
                  <a:schemeClr val="lt1"/>
                </a:solidFill>
              </a:rPr>
              <a:t>minuti </a:t>
            </a:r>
            <a:r>
              <a:rPr lang="it-IT" sz="8000" dirty="0">
                <a:solidFill>
                  <a:schemeClr val="lt1"/>
                </a:solidFill>
              </a:rPr>
              <a:t>per evitare identificazioni col ruolo;</a:t>
            </a:r>
          </a:p>
          <a:p>
            <a:pPr marL="0" indent="0">
              <a:buNone/>
            </a:pPr>
            <a:r>
              <a:rPr lang="it-IT" sz="8000" dirty="0">
                <a:solidFill>
                  <a:schemeClr val="lt1"/>
                </a:solidFill>
              </a:rPr>
              <a:t>7 - ribadire che si sta recitando una parte;</a:t>
            </a:r>
          </a:p>
          <a:p>
            <a:pPr marL="0" indent="0">
              <a:buNone/>
            </a:pPr>
            <a:r>
              <a:rPr lang="it-IT" sz="8000" dirty="0">
                <a:solidFill>
                  <a:schemeClr val="lt1"/>
                </a:solidFill>
              </a:rPr>
              <a:t>8 - creare un clima accogliente e non giudicante;</a:t>
            </a:r>
          </a:p>
          <a:p>
            <a:pPr marL="0" indent="0">
              <a:buNone/>
            </a:pPr>
            <a:r>
              <a:rPr lang="it-IT" sz="8000" dirty="0">
                <a:solidFill>
                  <a:schemeClr val="lt1"/>
                </a:solidFill>
              </a:rPr>
              <a:t>9 - decidere insieme al gruppo il copione prima della recita;</a:t>
            </a:r>
          </a:p>
          <a:p>
            <a:pPr marL="0" indent="0">
              <a:buNone/>
            </a:pPr>
            <a:r>
              <a:rPr lang="it-IT" sz="8000" dirty="0">
                <a:solidFill>
                  <a:schemeClr val="lt1"/>
                </a:solidFill>
              </a:rPr>
              <a:t>10 - non recitare </a:t>
            </a:r>
            <a:r>
              <a:rPr lang="it-IT" sz="8000" dirty="0" smtClean="0">
                <a:solidFill>
                  <a:schemeClr val="lt1"/>
                </a:solidFill>
              </a:rPr>
              <a:t>situazioni </a:t>
            </a:r>
            <a:r>
              <a:rPr lang="it-IT" sz="8000" dirty="0">
                <a:solidFill>
                  <a:schemeClr val="lt1"/>
                </a:solidFill>
              </a:rPr>
              <a:t>presi dalla </a:t>
            </a:r>
            <a:r>
              <a:rPr lang="it-IT" sz="8000" dirty="0" smtClean="0">
                <a:solidFill>
                  <a:schemeClr val="lt1"/>
                </a:solidFill>
              </a:rPr>
              <a:t>realtà scolastica  e presi da storie i cui personaggi sono riconoscibili </a:t>
            </a:r>
            <a:r>
              <a:rPr lang="it-IT" sz="8000" dirty="0">
                <a:solidFill>
                  <a:schemeClr val="lt1"/>
                </a:solidFill>
              </a:rPr>
              <a:t>;</a:t>
            </a:r>
          </a:p>
          <a:p>
            <a:pPr marL="0" indent="0">
              <a:buNone/>
            </a:pPr>
            <a:endParaRPr lang="it-IT" sz="8000" dirty="0">
              <a:solidFill>
                <a:schemeClr val="lt1"/>
              </a:solidFill>
            </a:endParaRPr>
          </a:p>
          <a:p>
            <a:pPr marL="0" indent="0" algn="r">
              <a:buNone/>
            </a:pPr>
            <a:r>
              <a:rPr lang="it-IT" sz="9600" b="1" dirty="0" smtClean="0">
                <a:solidFill>
                  <a:srgbClr val="FFFF00"/>
                </a:solidFill>
              </a:rPr>
              <a:t>Ed ora …..via con la pratica!!!!!!</a:t>
            </a:r>
            <a:endParaRPr lang="it-IT" sz="9600" b="1" dirty="0">
              <a:solidFill>
                <a:srgbClr val="FFFF00"/>
              </a:solidFill>
            </a:endParaRPr>
          </a:p>
          <a:p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124744"/>
          </a:xfr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it-IT" sz="3600" dirty="0" smtClean="0">
                <a:solidFill>
                  <a:schemeClr val="tx1"/>
                </a:solidFill>
              </a:rPr>
              <a:t/>
            </a:r>
            <a:br>
              <a:rPr lang="it-IT" sz="3600" dirty="0" smtClean="0">
                <a:solidFill>
                  <a:schemeClr val="tx1"/>
                </a:solidFill>
              </a:rPr>
            </a:br>
            <a:r>
              <a:rPr lang="it-IT" sz="3600" dirty="0">
                <a:solidFill>
                  <a:schemeClr val="tx1"/>
                </a:solidFill>
              </a:rPr>
              <a:t/>
            </a:r>
            <a:br>
              <a:rPr lang="it-IT" sz="3600" dirty="0">
                <a:solidFill>
                  <a:schemeClr val="tx1"/>
                </a:solidFill>
              </a:rPr>
            </a:br>
            <a:r>
              <a:rPr lang="it-IT" sz="3600" dirty="0" smtClean="0">
                <a:solidFill>
                  <a:schemeClr val="tx1"/>
                </a:solidFill>
              </a:rPr>
              <a:t>Alcuni strumenti utili per l’interattività in classe</a:t>
            </a:r>
            <a:br>
              <a:rPr lang="it-IT" sz="3600" dirty="0" smtClean="0">
                <a:solidFill>
                  <a:schemeClr val="tx1"/>
                </a:solidFill>
              </a:rPr>
            </a:br>
            <a:r>
              <a:rPr lang="it-IT" sz="3600" dirty="0" smtClean="0">
                <a:solidFill>
                  <a:schemeClr val="tx1"/>
                </a:solidFill>
              </a:rPr>
              <a:t> </a:t>
            </a:r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2800" b="1" dirty="0" smtClean="0">
                <a:solidFill>
                  <a:srgbClr val="FFFF00"/>
                </a:solidFill>
              </a:rPr>
              <a:t>ROLE PLAY</a:t>
            </a:r>
            <a:r>
              <a:rPr lang="it-IT" sz="3600" b="1" dirty="0" smtClean="0">
                <a:solidFill>
                  <a:srgbClr val="FFFF00"/>
                </a:solidFill>
              </a:rPr>
              <a:t> </a:t>
            </a:r>
            <a:r>
              <a:rPr lang="it-IT" sz="2000" dirty="0" smtClean="0"/>
              <a:t>(durata non più di 5 </a:t>
            </a:r>
            <a:r>
              <a:rPr lang="it-IT" sz="2000" dirty="0" err="1" smtClean="0"/>
              <a:t>munuti</a:t>
            </a:r>
            <a:r>
              <a:rPr lang="it-IT" sz="2000" dirty="0" smtClean="0"/>
              <a:t>)</a:t>
            </a:r>
            <a:endParaRPr lang="it-IT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0687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491</Words>
  <Application>Microsoft Office PowerPoint</Application>
  <PresentationFormat>Presentazione su schermo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  Alcuni strumenti utili per l’interattività in classe   </vt:lpstr>
      <vt:lpstr>  Alcuni strumenti utili per l’interattività in classe   </vt:lpstr>
      <vt:lpstr>Presentazione standard di PowerPoint</vt:lpstr>
      <vt:lpstr>  Alcuni strumenti utili per l’interattività in classe   ROLE PLAY (durata non più di 5 munuti)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Alcuni strumenti utili per l’interattività in classe</dc:title>
  <dc:creator>Administrator</dc:creator>
  <cp:lastModifiedBy>Administrator</cp:lastModifiedBy>
  <cp:revision>2</cp:revision>
  <dcterms:created xsi:type="dcterms:W3CDTF">2017-03-13T15:33:04Z</dcterms:created>
  <dcterms:modified xsi:type="dcterms:W3CDTF">2017-03-13T15:49:25Z</dcterms:modified>
</cp:coreProperties>
</file>