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94" r:id="rId2"/>
    <p:sldId id="287" r:id="rId3"/>
    <p:sldId id="260" r:id="rId4"/>
    <p:sldId id="257" r:id="rId5"/>
    <p:sldId id="259" r:id="rId6"/>
    <p:sldId id="261" r:id="rId7"/>
    <p:sldId id="263" r:id="rId8"/>
    <p:sldId id="262" r:id="rId9"/>
    <p:sldId id="264" r:id="rId10"/>
    <p:sldId id="288" r:id="rId11"/>
    <p:sldId id="265" r:id="rId12"/>
    <p:sldId id="267" r:id="rId13"/>
    <p:sldId id="270" r:id="rId14"/>
    <p:sldId id="271" r:id="rId15"/>
    <p:sldId id="272" r:id="rId16"/>
    <p:sldId id="273"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9" r:id="rId30"/>
    <p:sldId id="291" r:id="rId31"/>
    <p:sldId id="292" r:id="rId32"/>
    <p:sldId id="293" r:id="rId33"/>
    <p:sldId id="295" r:id="rId34"/>
    <p:sldId id="296" r:id="rId35"/>
    <p:sldId id="298" r:id="rId36"/>
    <p:sldId id="299" r:id="rId37"/>
    <p:sldId id="301" r:id="rId38"/>
    <p:sldId id="297" r:id="rId39"/>
    <p:sldId id="300" r:id="rId4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670"/>
    <p:restoredTop sz="94606"/>
  </p:normalViewPr>
  <p:slideViewPr>
    <p:cSldViewPr>
      <p:cViewPr varScale="1">
        <p:scale>
          <a:sx n="91" d="100"/>
          <a:sy n="91" d="100"/>
        </p:scale>
        <p:origin x="102" y="34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114871-9271-4245-88A0-8E13087BC6F9}" type="datetimeFigureOut">
              <a:rPr lang="it-IT" smtClean="0"/>
              <a:t>06/03/2017</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B7124A-0E9F-454A-8652-F27FC35DB802}" type="slidenum">
              <a:rPr lang="it-IT" smtClean="0"/>
              <a:t>‹N›</a:t>
            </a:fld>
            <a:endParaRPr lang="it-IT"/>
          </a:p>
        </p:txBody>
      </p:sp>
    </p:spTree>
    <p:extLst>
      <p:ext uri="{BB962C8B-B14F-4D97-AF65-F5344CB8AC3E}">
        <p14:creationId xmlns:p14="http://schemas.microsoft.com/office/powerpoint/2010/main" val="1905255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C60357C-9B64-458D-87ED-8CC3DF0F5898}" type="datetimeFigureOut">
              <a:rPr lang="it-IT" smtClean="0"/>
              <a:t>06/03/2017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2507675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0357C-9B64-458D-87ED-8CC3DF0F5898}" type="datetimeFigureOut">
              <a:rPr lang="it-IT" smtClean="0"/>
              <a:t>06/03/2017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2960011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0357C-9B64-458D-87ED-8CC3DF0F5898}" type="datetimeFigureOut">
              <a:rPr lang="it-IT" smtClean="0"/>
              <a:t>06/03/2017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2988706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60357C-9B64-458D-87ED-8CC3DF0F5898}" type="datetimeFigureOut">
              <a:rPr lang="it-IT" smtClean="0"/>
              <a:t>06/03/2017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135415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C60357C-9B64-458D-87ED-8CC3DF0F5898}" type="datetimeFigureOut">
              <a:rPr lang="it-IT" smtClean="0"/>
              <a:t>06/03/2017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334653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C60357C-9B64-458D-87ED-8CC3DF0F5898}" type="datetimeFigureOut">
              <a:rPr lang="it-IT" smtClean="0"/>
              <a:t>06/03/2017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391483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C60357C-9B64-458D-87ED-8CC3DF0F5898}" type="datetimeFigureOut">
              <a:rPr lang="it-IT" smtClean="0"/>
              <a:t>06/03/2017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1687043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C60357C-9B64-458D-87ED-8CC3DF0F5898}" type="datetimeFigureOut">
              <a:rPr lang="it-IT" smtClean="0"/>
              <a:t>06/03/2017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2612159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C60357C-9B64-458D-87ED-8CC3DF0F5898}" type="datetimeFigureOut">
              <a:rPr lang="it-IT" smtClean="0"/>
              <a:t>06/03/2017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2FD3FB3-B3D8-45B1-B734-12D011F8E330}" type="slidenum">
              <a:rPr lang="it-IT" smtClean="0"/>
              <a:t>‹N›</a:t>
            </a:fld>
            <a:endParaRPr lang="it-IT"/>
          </a:p>
        </p:txBody>
      </p:sp>
      <p:pic>
        <p:nvPicPr>
          <p:cNvPr id="5" name="Immagin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19672" y="4149080"/>
            <a:ext cx="5400600" cy="1800200"/>
          </a:xfrm>
          <a:prstGeom prst="rect">
            <a:avLst/>
          </a:prstGeom>
        </p:spPr>
      </p:pic>
    </p:spTree>
    <p:extLst>
      <p:ext uri="{BB962C8B-B14F-4D97-AF65-F5344CB8AC3E}">
        <p14:creationId xmlns:p14="http://schemas.microsoft.com/office/powerpoint/2010/main" val="32141809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60357C-9B64-458D-87ED-8CC3DF0F5898}" type="datetimeFigureOut">
              <a:rPr lang="it-IT" smtClean="0"/>
              <a:t>06/03/2017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3138973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60357C-9B64-458D-87ED-8CC3DF0F5898}" type="datetimeFigureOut">
              <a:rPr lang="it-IT" smtClean="0"/>
              <a:t>06/03/2017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2FD3FB3-B3D8-45B1-B734-12D011F8E330}" type="slidenum">
              <a:rPr lang="it-IT" smtClean="0"/>
              <a:t>‹N›</a:t>
            </a:fld>
            <a:endParaRPr lang="it-IT"/>
          </a:p>
        </p:txBody>
      </p:sp>
    </p:spTree>
    <p:extLst>
      <p:ext uri="{BB962C8B-B14F-4D97-AF65-F5344CB8AC3E}">
        <p14:creationId xmlns:p14="http://schemas.microsoft.com/office/powerpoint/2010/main" val="2463737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0357C-9B64-458D-87ED-8CC3DF0F5898}" type="datetimeFigureOut">
              <a:rPr lang="it-IT" smtClean="0"/>
              <a:t>06/03/2017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D3FB3-B3D8-45B1-B734-12D011F8E330}" type="slidenum">
              <a:rPr lang="it-IT" smtClean="0"/>
              <a:t>‹N›</a:t>
            </a:fld>
            <a:endParaRPr lang="it-IT"/>
          </a:p>
        </p:txBody>
      </p:sp>
    </p:spTree>
    <p:extLst>
      <p:ext uri="{BB962C8B-B14F-4D97-AF65-F5344CB8AC3E}">
        <p14:creationId xmlns:p14="http://schemas.microsoft.com/office/powerpoint/2010/main" val="4106808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smontailbullo.it/"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hyperlink" Target="http://www.generazioniconnesse.it/site/it/no-hate/"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07504" y="0"/>
            <a:ext cx="8928992" cy="2400300"/>
          </a:xfrm>
          <a:prstGeom prst="rect">
            <a:avLst/>
          </a:prstGeom>
        </p:spPr>
      </p:pic>
      <p:sp>
        <p:nvSpPr>
          <p:cNvPr id="4" name="CasellaDiTesto 3"/>
          <p:cNvSpPr txBox="1"/>
          <p:nvPr/>
        </p:nvSpPr>
        <p:spPr>
          <a:xfrm>
            <a:off x="408150" y="2780928"/>
            <a:ext cx="8628346" cy="830997"/>
          </a:xfrm>
          <a:prstGeom prst="rect">
            <a:avLst/>
          </a:prstGeom>
          <a:noFill/>
        </p:spPr>
        <p:txBody>
          <a:bodyPr wrap="square" rtlCol="0">
            <a:spAutoFit/>
          </a:bodyPr>
          <a:lstStyle/>
          <a:p>
            <a:pPr algn="ctr"/>
            <a:r>
              <a:rPr lang="it-IT" sz="2400" b="1" i="1" dirty="0"/>
              <a:t>Il bullismo: </a:t>
            </a:r>
            <a:endParaRPr lang="it-IT" sz="2400" b="1" i="1" dirty="0" smtClean="0"/>
          </a:p>
          <a:p>
            <a:pPr algn="ctr"/>
            <a:r>
              <a:rPr lang="it-IT" sz="2400" b="1" i="1" dirty="0" smtClean="0"/>
              <a:t>Piano Nazionale per la prevenzione a scuola</a:t>
            </a:r>
          </a:p>
        </p:txBody>
      </p:sp>
    </p:spTree>
    <p:extLst>
      <p:ext uri="{BB962C8B-B14F-4D97-AF65-F5344CB8AC3E}">
        <p14:creationId xmlns:p14="http://schemas.microsoft.com/office/powerpoint/2010/main" val="5013348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197346"/>
            <a:ext cx="8496944" cy="3693319"/>
          </a:xfrm>
          <a:prstGeom prst="rect">
            <a:avLst/>
          </a:prstGeom>
        </p:spPr>
        <p:txBody>
          <a:bodyPr wrap="square">
            <a:spAutoFit/>
          </a:bodyPr>
          <a:lstStyle/>
          <a:p>
            <a:r>
              <a:rPr lang="it-IT" dirty="0" smtClean="0">
                <a:latin typeface="MyriadPro" charset="0"/>
              </a:rPr>
              <a:t>Nella sezione seconda parte del vademecum nazionale inserito all’interno del sito </a:t>
            </a:r>
            <a:r>
              <a:rPr lang="it-IT" b="1" u="sng" dirty="0" smtClean="0">
                <a:latin typeface="MyriadPro" charset="0"/>
              </a:rPr>
              <a:t>“Generazioni Connesse” </a:t>
            </a:r>
            <a:r>
              <a:rPr lang="it-IT" dirty="0">
                <a:latin typeface="MyriadPro" charset="0"/>
              </a:rPr>
              <a:t>è possibile trovare un elenco di strutture, servizi e enti pubblici a cui fare riferimento a livello regionale, per orientarsi nella gestione di eventuali problematiche </a:t>
            </a:r>
            <a:r>
              <a:rPr lang="it-IT" dirty="0" smtClean="0">
                <a:latin typeface="MyriadPro" charset="0"/>
              </a:rPr>
              <a:t>relative </a:t>
            </a:r>
            <a:r>
              <a:rPr lang="it-IT" dirty="0">
                <a:latin typeface="MyriadPro" charset="0"/>
              </a:rPr>
              <a:t>all’utilizzo delle TIC da parte dei giovani. La lista di servizi e istituzioni di cui forniamo indirizzi e riferimenti telefonici , che non pretende di essere esaustiva, segue una suddivisione regionale, al ne di facilitare l’utilizzatore della guida nell’individuare il servizio </a:t>
            </a:r>
            <a:r>
              <a:rPr lang="it-IT" dirty="0" err="1">
                <a:latin typeface="MyriadPro" charset="0"/>
              </a:rPr>
              <a:t>piu</a:t>
            </a:r>
            <a:r>
              <a:rPr lang="it-IT" dirty="0">
                <a:latin typeface="MyriadPro" charset="0"/>
              </a:rPr>
              <a:t>̀ adatto alla problematica che sta a </a:t>
            </a:r>
            <a:r>
              <a:rPr lang="it-IT" dirty="0" err="1">
                <a:latin typeface="MyriadPro" charset="0"/>
              </a:rPr>
              <a:t>rontando</a:t>
            </a:r>
            <a:r>
              <a:rPr lang="it-IT" dirty="0">
                <a:latin typeface="MyriadPro" charset="0"/>
              </a:rPr>
              <a:t>. </a:t>
            </a:r>
            <a:endParaRPr lang="it-IT" dirty="0"/>
          </a:p>
          <a:p>
            <a:r>
              <a:rPr lang="it-IT" dirty="0">
                <a:latin typeface="MyriadPro" charset="0"/>
              </a:rPr>
              <a:t>Non è tuttavia sempre facile o intuitivo capire a chi rivolgersi e decidere quale agenzia contattare, sia in termini di </a:t>
            </a:r>
            <a:r>
              <a:rPr lang="it-IT" dirty="0" err="1">
                <a:latin typeface="MyriadPro" charset="0"/>
              </a:rPr>
              <a:t>priorita</a:t>
            </a:r>
            <a:r>
              <a:rPr lang="it-IT" dirty="0">
                <a:latin typeface="MyriadPro" charset="0"/>
              </a:rPr>
              <a:t>̀ che di </a:t>
            </a:r>
            <a:r>
              <a:rPr lang="it-IT" dirty="0" err="1">
                <a:latin typeface="MyriadPro" charset="0"/>
              </a:rPr>
              <a:t>opportunita</a:t>
            </a:r>
            <a:r>
              <a:rPr lang="it-IT" dirty="0">
                <a:latin typeface="MyriadPro" charset="0"/>
              </a:rPr>
              <a:t>̀ (ogni servizio ha funzioni e </a:t>
            </a:r>
            <a:r>
              <a:rPr lang="it-IT" dirty="0" err="1">
                <a:latin typeface="MyriadPro" charset="0"/>
              </a:rPr>
              <a:t>compe</a:t>
            </a:r>
            <a:r>
              <a:rPr lang="it-IT" dirty="0">
                <a:latin typeface="MyriadPro" charset="0"/>
              </a:rPr>
              <a:t>- tenze </a:t>
            </a:r>
            <a:r>
              <a:rPr lang="it-IT" dirty="0" err="1">
                <a:latin typeface="MyriadPro" charset="0"/>
              </a:rPr>
              <a:t>speci</a:t>
            </a:r>
            <a:r>
              <a:rPr lang="it-IT" dirty="0">
                <a:latin typeface="MyriadPro" charset="0"/>
              </a:rPr>
              <a:t> che). Il </a:t>
            </a:r>
            <a:r>
              <a:rPr lang="it-IT" dirty="0" err="1">
                <a:latin typeface="MyriadPro" charset="0"/>
              </a:rPr>
              <a:t>Safer</a:t>
            </a:r>
            <a:r>
              <a:rPr lang="it-IT" dirty="0">
                <a:latin typeface="MyriadPro" charset="0"/>
              </a:rPr>
              <a:t> Internet Center mette a disposizione la </a:t>
            </a:r>
            <a:r>
              <a:rPr lang="it-IT" dirty="0" err="1">
                <a:latin typeface="MyriadPro" charset="0"/>
              </a:rPr>
              <a:t>possibilita</a:t>
            </a:r>
            <a:r>
              <a:rPr lang="it-IT" dirty="0">
                <a:latin typeface="MyriadPro" charset="0"/>
              </a:rPr>
              <a:t>̀ di contattare la linea </a:t>
            </a:r>
            <a:r>
              <a:rPr lang="it-IT" b="1" dirty="0">
                <a:latin typeface="MyriadPro" charset="0"/>
              </a:rPr>
              <a:t>19696 di Telefono Azzurro, </a:t>
            </a:r>
            <a:r>
              <a:rPr lang="it-IT" dirty="0">
                <a:latin typeface="MyriadPro" charset="0"/>
              </a:rPr>
              <a:t>il Centro di Ascolto dedicato a bambini e adolescenti che si trovano in di coltà (o che conoscono qualcuno che ha bisogno di aiuto) e ad adulti preoccupati per soggetti minorenni. </a:t>
            </a:r>
            <a:endParaRPr lang="it-IT" dirty="0"/>
          </a:p>
        </p:txBody>
      </p:sp>
    </p:spTree>
    <p:extLst>
      <p:ext uri="{BB962C8B-B14F-4D97-AF65-F5344CB8AC3E}">
        <p14:creationId xmlns:p14="http://schemas.microsoft.com/office/powerpoint/2010/main" val="1733612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544" y="404664"/>
            <a:ext cx="8208912" cy="3539430"/>
          </a:xfrm>
          <a:prstGeom prst="rect">
            <a:avLst/>
          </a:prstGeom>
          <a:noFill/>
        </p:spPr>
        <p:txBody>
          <a:bodyPr wrap="square" rtlCol="0">
            <a:spAutoFit/>
          </a:bodyPr>
          <a:lstStyle/>
          <a:p>
            <a:pPr algn="ctr"/>
            <a:r>
              <a:rPr lang="it-IT" sz="1600" b="1" dirty="0"/>
              <a:t>Il Progetto Generazioni Connesse (SIC ITALY III) è co-finanziato dalla Commissione Europea</a:t>
            </a:r>
          </a:p>
          <a:p>
            <a:pPr algn="ctr"/>
            <a:r>
              <a:rPr lang="it-IT" sz="1600" b="1" dirty="0"/>
              <a:t>nell’ambito del programma The </a:t>
            </a:r>
            <a:r>
              <a:rPr lang="it-IT" sz="1600" b="1" dirty="0" err="1"/>
              <a:t>Connecting</a:t>
            </a:r>
            <a:r>
              <a:rPr lang="it-IT" sz="1600" b="1" dirty="0"/>
              <a:t> Europe </a:t>
            </a:r>
            <a:r>
              <a:rPr lang="it-IT" sz="1600" b="1" dirty="0" err="1"/>
              <a:t>Facility</a:t>
            </a:r>
            <a:r>
              <a:rPr lang="it-IT" sz="1600" b="1" dirty="0"/>
              <a:t> (CEF) </a:t>
            </a:r>
            <a:r>
              <a:rPr lang="it-IT" sz="1600" dirty="0"/>
              <a:t>per un importo totale euro</a:t>
            </a:r>
          </a:p>
          <a:p>
            <a:pPr algn="ctr"/>
            <a:r>
              <a:rPr lang="it-IT" sz="1600" dirty="0"/>
              <a:t>2.366.148,00. Il SIC, giunto alla sue terza edizione, è coordinato dal </a:t>
            </a:r>
            <a:r>
              <a:rPr lang="it-IT" sz="1600" b="1" dirty="0"/>
              <a:t>MIUR-Direzione Generale per</a:t>
            </a:r>
          </a:p>
          <a:p>
            <a:pPr algn="ctr"/>
            <a:r>
              <a:rPr lang="it-IT" sz="1600" b="1" dirty="0"/>
              <a:t>lo Studente, l’Integrazione e la Partecipazione </a:t>
            </a:r>
            <a:r>
              <a:rPr lang="it-IT" sz="1600" dirty="0"/>
              <a:t>in partenariato con alcune delle principali realtà</a:t>
            </a:r>
          </a:p>
          <a:p>
            <a:pPr algn="ctr"/>
            <a:r>
              <a:rPr lang="it-IT" sz="1600" dirty="0"/>
              <a:t>italiane che si occupano di sicurezza in Rete: </a:t>
            </a:r>
            <a:r>
              <a:rPr lang="it-IT" sz="1600" b="1" dirty="0"/>
              <a:t>Ministero dell’Interno-Polizia Postale e delle Comunicazioni,</a:t>
            </a:r>
          </a:p>
          <a:p>
            <a:pPr algn="ctr"/>
            <a:r>
              <a:rPr lang="it-IT" sz="1600" b="1" dirty="0"/>
              <a:t>Autorità Garante per l’Infanzia e l’Adolescenza, Save the </a:t>
            </a:r>
            <a:r>
              <a:rPr lang="it-IT" sz="1600" b="1" dirty="0" err="1"/>
              <a:t>Children</a:t>
            </a:r>
            <a:r>
              <a:rPr lang="it-IT" sz="1600" b="1" dirty="0"/>
              <a:t> Italia, SOS Il Telefono</a:t>
            </a:r>
          </a:p>
          <a:p>
            <a:pPr algn="ctr"/>
            <a:r>
              <a:rPr lang="it-IT" sz="1600" b="1" dirty="0"/>
              <a:t>Azzurro, EDI </a:t>
            </a:r>
            <a:r>
              <a:rPr lang="it-IT" sz="1600" b="1" dirty="0" err="1"/>
              <a:t>onlus</a:t>
            </a:r>
            <a:r>
              <a:rPr lang="it-IT" sz="1600" b="1" dirty="0"/>
              <a:t>, Movimento Difesa del Cittadino, Università degli Studi di Firenze, Università</a:t>
            </a:r>
          </a:p>
          <a:p>
            <a:pPr algn="ctr"/>
            <a:r>
              <a:rPr lang="it-IT" sz="1600" b="1" dirty="0"/>
              <a:t>degli studi di Roma “La Sapienza”, Skuola.net, Agenzia Dire.</a:t>
            </a:r>
          </a:p>
          <a:p>
            <a:pPr algn="ctr"/>
            <a:r>
              <a:rPr lang="it-IT" sz="1600" dirty="0"/>
              <a:t>L’intento è quello di dare continuità e </a:t>
            </a:r>
            <a:r>
              <a:rPr lang="it-IT" sz="1600" dirty="0" smtClean="0"/>
              <a:t>rafforzare </a:t>
            </a:r>
            <a:r>
              <a:rPr lang="it-IT" sz="1600" dirty="0"/>
              <a:t>l’esperienza sviluppata a partire dal 2012, </a:t>
            </a:r>
            <a:r>
              <a:rPr lang="it-IT" sz="1600" b="1" dirty="0"/>
              <a:t>migliorando</a:t>
            </a:r>
          </a:p>
          <a:p>
            <a:pPr algn="ctr"/>
            <a:r>
              <a:rPr lang="it-IT" sz="1600" dirty="0"/>
              <a:t>e </a:t>
            </a:r>
            <a:r>
              <a:rPr lang="it-IT" sz="1600" dirty="0" smtClean="0"/>
              <a:t>rafforzando </a:t>
            </a:r>
            <a:r>
              <a:rPr lang="it-IT" sz="1600" dirty="0"/>
              <a:t>il ruolo del </a:t>
            </a:r>
            <a:r>
              <a:rPr lang="it-IT" sz="1600" dirty="0" err="1"/>
              <a:t>Safer</a:t>
            </a:r>
            <a:r>
              <a:rPr lang="it-IT" sz="1600" dirty="0"/>
              <a:t> Internet Centre, come punto di riferimento a livello nazionale per</a:t>
            </a:r>
          </a:p>
          <a:p>
            <a:pPr algn="ctr"/>
            <a:r>
              <a:rPr lang="it-IT" sz="1600" dirty="0"/>
              <a:t>quanto riguarda le tematiche relative alla sicurezza in Rete dei più giovani.</a:t>
            </a:r>
          </a:p>
        </p:txBody>
      </p:sp>
    </p:spTree>
    <p:extLst>
      <p:ext uri="{BB962C8B-B14F-4D97-AF65-F5344CB8AC3E}">
        <p14:creationId xmlns:p14="http://schemas.microsoft.com/office/powerpoint/2010/main" val="32753689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5536" y="349971"/>
            <a:ext cx="8280920" cy="3785652"/>
          </a:xfrm>
          <a:prstGeom prst="rect">
            <a:avLst/>
          </a:prstGeom>
          <a:noFill/>
        </p:spPr>
        <p:txBody>
          <a:bodyPr wrap="square" rtlCol="0">
            <a:spAutoFit/>
          </a:bodyPr>
          <a:lstStyle/>
          <a:p>
            <a:pPr algn="ctr"/>
            <a:r>
              <a:rPr lang="it-IT" sz="1600" b="1" dirty="0"/>
              <a:t>Nel 2015-16 sono state svolte svariate attività di formazione, online e in presenza, che hanno</a:t>
            </a:r>
          </a:p>
          <a:p>
            <a:pPr algn="ctr"/>
            <a:r>
              <a:rPr lang="it-IT" sz="1600" b="1" dirty="0"/>
              <a:t>interessato circa 200.000 studenti e 20.000 docenti in più di 2.500 scuole. </a:t>
            </a:r>
            <a:r>
              <a:rPr lang="it-IT" sz="1600" dirty="0"/>
              <a:t>L’azione di coinvolgimento</a:t>
            </a:r>
          </a:p>
          <a:p>
            <a:pPr algn="ctr"/>
            <a:r>
              <a:rPr lang="it-IT" sz="1600" dirty="0"/>
              <a:t>della comunità scolastica proseguirà anche nel corso dell’anno scolastico 2016-2017 facendo</a:t>
            </a:r>
          </a:p>
          <a:p>
            <a:pPr algn="ctr"/>
            <a:r>
              <a:rPr lang="it-IT" sz="1600" dirty="0"/>
              <a:t>partecipe altrettante scuole con l’obiettivo di dotare tutte le istituzioni scolastiche di un documento</a:t>
            </a:r>
          </a:p>
          <a:p>
            <a:pPr algn="ctr"/>
            <a:r>
              <a:rPr lang="it-IT" sz="1600" dirty="0"/>
              <a:t>di e-policy per l’uso responsabile della rete e per l’individuazione e la gestione di casi di</a:t>
            </a:r>
          </a:p>
          <a:p>
            <a:pPr algn="ctr"/>
            <a:r>
              <a:rPr lang="it-IT" sz="1600" dirty="0"/>
              <a:t>cyber-bullismo</a:t>
            </a:r>
            <a:r>
              <a:rPr lang="it-IT" sz="1600" dirty="0" smtClean="0"/>
              <a:t>.</a:t>
            </a:r>
          </a:p>
          <a:p>
            <a:pPr algn="ctr"/>
            <a:r>
              <a:rPr lang="it-IT" sz="1600" dirty="0"/>
              <a:t>Durante la precedente edizione, il SIC, in collaborazione con l’</a:t>
            </a:r>
            <a:r>
              <a:rPr lang="it-IT" sz="1600" dirty="0" err="1"/>
              <a:t>Advisory</a:t>
            </a:r>
            <a:r>
              <a:rPr lang="it-IT" sz="1600" dirty="0"/>
              <a:t> Board, </a:t>
            </a:r>
            <a:r>
              <a:rPr lang="it-IT" sz="1600" b="1" dirty="0"/>
              <a:t>ha progettato una</a:t>
            </a:r>
          </a:p>
          <a:p>
            <a:pPr algn="ctr"/>
            <a:r>
              <a:rPr lang="it-IT" sz="1600" b="1" dirty="0"/>
              <a:t>Campagna di Comunicazione dal titolo “I Super Errori del WEB e le 7 regole del Super Navigante”</a:t>
            </a:r>
          </a:p>
          <a:p>
            <a:pPr algn="ctr"/>
            <a:r>
              <a:rPr lang="it-IT" sz="1600" dirty="0"/>
              <a:t>coordinata dalla Direzione generale per lo Studente, l’Integrazione e la Partecipazione del MIUR.</a:t>
            </a:r>
          </a:p>
          <a:p>
            <a:pPr algn="ctr"/>
            <a:r>
              <a:rPr lang="it-IT" sz="1600" dirty="0"/>
              <a:t>La campagna, pubblicata sul sito www.generazioniconnesse.it. </a:t>
            </a:r>
            <a:r>
              <a:rPr lang="it-IT" sz="1600" b="1" dirty="0"/>
              <a:t>, ha raggiunto un TARGET AUDIENCE</a:t>
            </a:r>
          </a:p>
          <a:p>
            <a:pPr algn="ctr"/>
            <a:r>
              <a:rPr lang="it-IT" sz="1600" b="1" dirty="0"/>
              <a:t>di circa 19.200.000 tra studenti, docenti e genitori.</a:t>
            </a:r>
            <a:endParaRPr lang="it-IT" sz="1600" dirty="0"/>
          </a:p>
        </p:txBody>
      </p:sp>
    </p:spTree>
    <p:extLst>
      <p:ext uri="{BB962C8B-B14F-4D97-AF65-F5344CB8AC3E}">
        <p14:creationId xmlns:p14="http://schemas.microsoft.com/office/powerpoint/2010/main" val="220264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907704" y="548680"/>
            <a:ext cx="5112568" cy="3416320"/>
          </a:xfrm>
          <a:prstGeom prst="rect">
            <a:avLst/>
          </a:prstGeom>
          <a:noFill/>
        </p:spPr>
        <p:txBody>
          <a:bodyPr wrap="square" rtlCol="0">
            <a:spAutoFit/>
          </a:bodyPr>
          <a:lstStyle/>
          <a:p>
            <a:pPr algn="ctr"/>
            <a:r>
              <a:rPr lang="it-IT" sz="7200" dirty="0"/>
              <a:t>Azione 3</a:t>
            </a:r>
          </a:p>
          <a:p>
            <a:pPr algn="ctr"/>
            <a:r>
              <a:rPr lang="it-IT" sz="7200" dirty="0"/>
              <a:t>Formazione</a:t>
            </a:r>
          </a:p>
          <a:p>
            <a:pPr algn="ctr"/>
            <a:r>
              <a:rPr lang="it-IT" sz="7200" dirty="0"/>
              <a:t>Docenti</a:t>
            </a:r>
          </a:p>
        </p:txBody>
      </p:sp>
    </p:spTree>
    <p:extLst>
      <p:ext uri="{BB962C8B-B14F-4D97-AF65-F5344CB8AC3E}">
        <p14:creationId xmlns:p14="http://schemas.microsoft.com/office/powerpoint/2010/main" val="3377961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06103" y="116632"/>
            <a:ext cx="8136904" cy="3785652"/>
          </a:xfrm>
          <a:prstGeom prst="rect">
            <a:avLst/>
          </a:prstGeom>
          <a:noFill/>
        </p:spPr>
        <p:txBody>
          <a:bodyPr wrap="square" rtlCol="0">
            <a:spAutoFit/>
          </a:bodyPr>
          <a:lstStyle/>
          <a:p>
            <a:pPr algn="ctr"/>
            <a:r>
              <a:rPr lang="it-IT" sz="2000" dirty="0"/>
              <a:t>La prevenzione dei fenomeni di bullismo e </a:t>
            </a:r>
            <a:r>
              <a:rPr lang="it-IT" sz="2000" dirty="0" err="1"/>
              <a:t>cyberbullismo</a:t>
            </a:r>
            <a:endParaRPr lang="it-IT" sz="2000" dirty="0"/>
          </a:p>
          <a:p>
            <a:pPr algn="ctr"/>
            <a:r>
              <a:rPr lang="it-IT" sz="2000" dirty="0"/>
              <a:t>sarà una delle linee prioritarie delle attività previste</a:t>
            </a:r>
          </a:p>
          <a:p>
            <a:pPr algn="ctr"/>
            <a:r>
              <a:rPr lang="it-IT" sz="2000" dirty="0"/>
              <a:t>nell’ambito del </a:t>
            </a:r>
            <a:r>
              <a:rPr lang="it-IT" sz="2000" b="1" dirty="0"/>
              <a:t>Piano Nazionale di Formazione dei</a:t>
            </a:r>
          </a:p>
          <a:p>
            <a:pPr algn="ctr"/>
            <a:r>
              <a:rPr lang="it-IT" sz="2000" b="1" dirty="0"/>
              <a:t>docenti, </a:t>
            </a:r>
            <a:r>
              <a:rPr lang="it-IT" sz="2000" dirty="0"/>
              <a:t>presentato dal Ministro Stefania Giannini il 3</a:t>
            </a:r>
          </a:p>
          <a:p>
            <a:pPr algn="ctr"/>
            <a:r>
              <a:rPr lang="it-IT" sz="2000" dirty="0"/>
              <a:t>ottobre 2016. Il Piano prevede l’attivazione di azioni di</a:t>
            </a:r>
          </a:p>
          <a:p>
            <a:pPr algn="ctr"/>
            <a:r>
              <a:rPr lang="it-IT" sz="2000" dirty="0"/>
              <a:t>formazione, a partire dal 2017, per favorire, in tutti i</a:t>
            </a:r>
          </a:p>
          <a:p>
            <a:pPr algn="ctr"/>
            <a:r>
              <a:rPr lang="it-IT" sz="2000" dirty="0"/>
              <a:t>docenti di ogni ordine e grado di scuola, l’acquisizione di</a:t>
            </a:r>
          </a:p>
          <a:p>
            <a:pPr algn="ctr"/>
            <a:r>
              <a:rPr lang="it-IT" sz="2000" dirty="0"/>
              <a:t>competenze psico-pedagogiche e sociali per la prevenzione</a:t>
            </a:r>
          </a:p>
          <a:p>
            <a:pPr algn="ctr"/>
            <a:r>
              <a:rPr lang="it-IT" sz="2000" dirty="0"/>
              <a:t>del disagio giovanile nelle diverse forme e l’attivazione</a:t>
            </a:r>
          </a:p>
          <a:p>
            <a:pPr algn="ctr"/>
            <a:r>
              <a:rPr lang="it-IT" sz="2000" dirty="0"/>
              <a:t>di percorsi di formazione di tipo specialistico legati al</a:t>
            </a:r>
          </a:p>
          <a:p>
            <a:pPr algn="ctr"/>
            <a:r>
              <a:rPr lang="it-IT" sz="2000" dirty="0"/>
              <a:t>fenomeno del bullismo e </a:t>
            </a:r>
            <a:r>
              <a:rPr lang="it-IT" sz="2000" dirty="0" err="1"/>
              <a:t>cyberbullismo</a:t>
            </a:r>
            <a:r>
              <a:rPr lang="it-IT" sz="2000" dirty="0"/>
              <a:t>. </a:t>
            </a:r>
            <a:r>
              <a:rPr lang="it-IT" sz="2000" b="1" dirty="0"/>
              <a:t>Saranno coinvolti</a:t>
            </a:r>
          </a:p>
          <a:p>
            <a:pPr algn="ctr"/>
            <a:r>
              <a:rPr lang="it-IT" sz="2000" b="1" dirty="0"/>
              <a:t>circa 16.000 docenti.</a:t>
            </a:r>
            <a:endParaRPr lang="it-IT" sz="2000" dirty="0"/>
          </a:p>
        </p:txBody>
      </p:sp>
    </p:spTree>
    <p:extLst>
      <p:ext uri="{BB962C8B-B14F-4D97-AF65-F5344CB8AC3E}">
        <p14:creationId xmlns:p14="http://schemas.microsoft.com/office/powerpoint/2010/main" val="369510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59632" y="476672"/>
            <a:ext cx="6552728" cy="3416320"/>
          </a:xfrm>
          <a:prstGeom prst="rect">
            <a:avLst/>
          </a:prstGeom>
          <a:noFill/>
        </p:spPr>
        <p:txBody>
          <a:bodyPr wrap="square" rtlCol="0">
            <a:spAutoFit/>
          </a:bodyPr>
          <a:lstStyle/>
          <a:p>
            <a:pPr algn="ctr"/>
            <a:r>
              <a:rPr lang="it-IT" sz="5400" dirty="0"/>
              <a:t>Azione 4</a:t>
            </a:r>
          </a:p>
          <a:p>
            <a:pPr algn="ctr"/>
            <a:r>
              <a:rPr lang="it-IT" sz="5400" dirty="0"/>
              <a:t>Il MIUR</a:t>
            </a:r>
          </a:p>
          <a:p>
            <a:pPr algn="ctr"/>
            <a:r>
              <a:rPr lang="it-IT" sz="5400" dirty="0"/>
              <a:t>e la Polizia</a:t>
            </a:r>
          </a:p>
          <a:p>
            <a:pPr algn="ctr"/>
            <a:r>
              <a:rPr lang="it-IT" sz="5400" dirty="0"/>
              <a:t>di Stato</a:t>
            </a:r>
          </a:p>
        </p:txBody>
      </p:sp>
    </p:spTree>
    <p:extLst>
      <p:ext uri="{BB962C8B-B14F-4D97-AF65-F5344CB8AC3E}">
        <p14:creationId xmlns:p14="http://schemas.microsoft.com/office/powerpoint/2010/main" val="27633690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0"/>
            <a:ext cx="8712968" cy="3693319"/>
          </a:xfrm>
          <a:prstGeom prst="rect">
            <a:avLst/>
          </a:prstGeom>
          <a:noFill/>
        </p:spPr>
        <p:txBody>
          <a:bodyPr wrap="square" rtlCol="0">
            <a:spAutoFit/>
          </a:bodyPr>
          <a:lstStyle/>
          <a:p>
            <a:r>
              <a:rPr lang="it-IT" dirty="0"/>
              <a:t>Da anni il Ministero dell’Istruzione </a:t>
            </a:r>
            <a:r>
              <a:rPr lang="it-IT" dirty="0" smtClean="0"/>
              <a:t>e la </a:t>
            </a:r>
            <a:r>
              <a:rPr lang="it-IT" dirty="0"/>
              <a:t>Polizia di Stato collaborano </a:t>
            </a:r>
            <a:r>
              <a:rPr lang="it-IT" dirty="0" smtClean="0"/>
              <a:t>per realizzare </a:t>
            </a:r>
            <a:r>
              <a:rPr lang="it-IT" dirty="0"/>
              <a:t>iniziative </a:t>
            </a:r>
            <a:r>
              <a:rPr lang="it-IT" dirty="0" smtClean="0"/>
              <a:t>campagne</a:t>
            </a:r>
            <a:r>
              <a:rPr lang="it-IT" dirty="0"/>
              <a:t> </a:t>
            </a:r>
            <a:r>
              <a:rPr lang="it-IT" dirty="0" smtClean="0"/>
              <a:t>volte </a:t>
            </a:r>
            <a:r>
              <a:rPr lang="it-IT" dirty="0"/>
              <a:t>ad accrescere nei giovani </a:t>
            </a:r>
            <a:r>
              <a:rPr lang="it-IT" dirty="0" smtClean="0"/>
              <a:t>la cultura </a:t>
            </a:r>
            <a:r>
              <a:rPr lang="it-IT" dirty="0"/>
              <a:t>della legalità e la </a:t>
            </a:r>
            <a:r>
              <a:rPr lang="it-IT" dirty="0" smtClean="0"/>
              <a:t>consapevolezza e l’importanza </a:t>
            </a:r>
            <a:r>
              <a:rPr lang="it-IT" dirty="0"/>
              <a:t>del </a:t>
            </a:r>
            <a:r>
              <a:rPr lang="it-IT" dirty="0" smtClean="0"/>
              <a:t>rispetto delle </a:t>
            </a:r>
            <a:r>
              <a:rPr lang="it-IT" dirty="0"/>
              <a:t>regole</a:t>
            </a:r>
            <a:r>
              <a:rPr lang="it-IT" dirty="0" smtClean="0"/>
              <a:t>. </a:t>
            </a:r>
          </a:p>
          <a:p>
            <a:r>
              <a:rPr lang="it-IT" b="1" dirty="0" smtClean="0"/>
              <a:t>A </a:t>
            </a:r>
            <a:r>
              <a:rPr lang="it-IT" b="1" dirty="0"/>
              <a:t>gennaio 2015 il MIUR e il Dipartimento della Pubblica Sicurezza del Ministero </a:t>
            </a:r>
            <a:r>
              <a:rPr lang="it-IT" b="1" dirty="0" smtClean="0"/>
              <a:t>dell’Interno, hanno </a:t>
            </a:r>
            <a:r>
              <a:rPr lang="it-IT" b="1" dirty="0"/>
              <a:t>firmato un Protocollo d’Intesa che disciplina tutte le azioni che il personale delle </a:t>
            </a:r>
            <a:r>
              <a:rPr lang="it-IT" b="1" dirty="0" smtClean="0"/>
              <a:t>Polizia realizza </a:t>
            </a:r>
            <a:r>
              <a:rPr lang="it-IT" b="1" dirty="0"/>
              <a:t>nelle scuole italiane.</a:t>
            </a:r>
          </a:p>
          <a:p>
            <a:r>
              <a:rPr lang="it-IT" dirty="0"/>
              <a:t>Nel biennio 2014-2016 nell’ambito del progetto </a:t>
            </a:r>
            <a:r>
              <a:rPr lang="it-IT" b="1" dirty="0"/>
              <a:t>“Generazioni Connesse” è stata realizzata </a:t>
            </a:r>
            <a:r>
              <a:rPr lang="it-IT" b="1" dirty="0" smtClean="0"/>
              <a:t>la campagna </a:t>
            </a:r>
            <a:r>
              <a:rPr lang="it-IT" b="1" dirty="0"/>
              <a:t>itinerante “Vita da Social” </a:t>
            </a:r>
            <a:r>
              <a:rPr lang="it-IT" dirty="0"/>
              <a:t>promossa dalla Polizia di Stato, che attraverso l’utilizzo di </a:t>
            </a:r>
            <a:r>
              <a:rPr lang="it-IT" dirty="0" err="1" smtClean="0"/>
              <a:t>untruck</a:t>
            </a:r>
            <a:r>
              <a:rPr lang="it-IT" dirty="0"/>
              <a:t>, dotato di strumenti multimediali ha permesso agli esperti della Polizia Postale di visitare </a:t>
            </a:r>
            <a:r>
              <a:rPr lang="it-IT" dirty="0" smtClean="0"/>
              <a:t>le scuole </a:t>
            </a:r>
            <a:r>
              <a:rPr lang="it-IT" dirty="0"/>
              <a:t>di </a:t>
            </a:r>
            <a:r>
              <a:rPr lang="it-IT" b="1" dirty="0"/>
              <a:t>43 città, coinvolgendo 220 scuole, 13.931 studenti, 788 insegnanti e 344 genitori.</a:t>
            </a:r>
          </a:p>
          <a:p>
            <a:r>
              <a:rPr lang="it-IT" dirty="0"/>
              <a:t>La Polizia Postale in collaborazione con il MIUR ha realizzato diversi </a:t>
            </a:r>
            <a:r>
              <a:rPr lang="it-IT" b="1" dirty="0"/>
              <a:t>spettacoli teatrali, </a:t>
            </a:r>
            <a:r>
              <a:rPr lang="it-IT" dirty="0"/>
              <a:t>realizzati </a:t>
            </a:r>
            <a:r>
              <a:rPr lang="it-IT" dirty="0" smtClean="0"/>
              <a:t>in sette </a:t>
            </a:r>
            <a:r>
              <a:rPr lang="it-IT" dirty="0"/>
              <a:t>diverse città </a:t>
            </a:r>
            <a:r>
              <a:rPr lang="it-IT" b="1" dirty="0"/>
              <a:t>coinvolgendo 1.470 studenti, 531 insegnanti e 604 genitori.</a:t>
            </a:r>
            <a:endParaRPr lang="it-IT" dirty="0"/>
          </a:p>
        </p:txBody>
      </p:sp>
    </p:spTree>
    <p:extLst>
      <p:ext uri="{BB962C8B-B14F-4D97-AF65-F5344CB8AC3E}">
        <p14:creationId xmlns:p14="http://schemas.microsoft.com/office/powerpoint/2010/main" val="2211093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55776" y="188640"/>
            <a:ext cx="4032448" cy="3785652"/>
          </a:xfrm>
          <a:prstGeom prst="rect">
            <a:avLst/>
          </a:prstGeom>
          <a:noFill/>
        </p:spPr>
        <p:txBody>
          <a:bodyPr wrap="square" rtlCol="0">
            <a:spAutoFit/>
          </a:bodyPr>
          <a:lstStyle/>
          <a:p>
            <a:pPr algn="ctr"/>
            <a:r>
              <a:rPr lang="it-IT" sz="6000" dirty="0"/>
              <a:t>Azione 5</a:t>
            </a:r>
          </a:p>
          <a:p>
            <a:pPr algn="ctr"/>
            <a:r>
              <a:rPr lang="it-IT" sz="6000" dirty="0"/>
              <a:t>Il MIUR e</a:t>
            </a:r>
          </a:p>
          <a:p>
            <a:pPr algn="ctr"/>
            <a:r>
              <a:rPr lang="it-IT" sz="6000" dirty="0"/>
              <a:t>il Telefono</a:t>
            </a:r>
          </a:p>
          <a:p>
            <a:pPr algn="ctr"/>
            <a:r>
              <a:rPr lang="it-IT" sz="6000" dirty="0"/>
              <a:t>Azzurro</a:t>
            </a:r>
          </a:p>
        </p:txBody>
      </p:sp>
    </p:spTree>
    <p:extLst>
      <p:ext uri="{BB962C8B-B14F-4D97-AF65-F5344CB8AC3E}">
        <p14:creationId xmlns:p14="http://schemas.microsoft.com/office/powerpoint/2010/main" val="3986672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116632"/>
            <a:ext cx="8856984" cy="4031873"/>
          </a:xfrm>
          <a:prstGeom prst="rect">
            <a:avLst/>
          </a:prstGeom>
          <a:noFill/>
        </p:spPr>
        <p:txBody>
          <a:bodyPr wrap="square" rtlCol="0">
            <a:spAutoFit/>
          </a:bodyPr>
          <a:lstStyle/>
          <a:p>
            <a:r>
              <a:rPr lang="it-IT" sz="1600" dirty="0"/>
              <a:t>Dal 2015 Telefono Azzurro, in </a:t>
            </a:r>
            <a:r>
              <a:rPr lang="it-IT" sz="1600" dirty="0" smtClean="0"/>
              <a:t>accordo con </a:t>
            </a:r>
            <a:r>
              <a:rPr lang="it-IT" sz="1600" dirty="0"/>
              <a:t>il MIUR, ha creato il numero 1.96.96 </a:t>
            </a:r>
            <a:r>
              <a:rPr lang="it-IT" sz="1600" dirty="0" smtClean="0"/>
              <a:t>la linea </a:t>
            </a:r>
            <a:r>
              <a:rPr lang="it-IT" sz="1600" dirty="0"/>
              <a:t>nazionale per il contrasto al </a:t>
            </a:r>
            <a:r>
              <a:rPr lang="it-IT" sz="1600" dirty="0" smtClean="0"/>
              <a:t>fenomeno del </a:t>
            </a:r>
            <a:r>
              <a:rPr lang="it-IT" sz="1600" dirty="0"/>
              <a:t>bullismo. </a:t>
            </a:r>
            <a:r>
              <a:rPr lang="it-IT" sz="1600" b="1" dirty="0"/>
              <a:t>La linea 1.96.96 </a:t>
            </a:r>
            <a:r>
              <a:rPr lang="it-IT" sz="1600" b="1" dirty="0" smtClean="0"/>
              <a:t>ore due </a:t>
            </a:r>
            <a:r>
              <a:rPr lang="it-IT" sz="1600" b="1" dirty="0"/>
              <a:t>canali di consulenza</a:t>
            </a:r>
            <a:r>
              <a:rPr lang="it-IT" sz="1600" dirty="0"/>
              <a:t>: uno </a:t>
            </a:r>
            <a:r>
              <a:rPr lang="it-IT" sz="1600" dirty="0" smtClean="0"/>
              <a:t>dedicato ai </a:t>
            </a:r>
            <a:r>
              <a:rPr lang="it-IT" sz="1600" dirty="0"/>
              <a:t>bambini e ragazzi fino ai 18 anni ed </a:t>
            </a:r>
            <a:r>
              <a:rPr lang="it-IT" sz="1600" dirty="0" smtClean="0"/>
              <a:t>uno rivolto </a:t>
            </a:r>
            <a:r>
              <a:rPr lang="it-IT" sz="1600" dirty="0"/>
              <a:t>agli adulti e alle famiglie che intendono confrontarsi </a:t>
            </a:r>
            <a:r>
              <a:rPr lang="it-IT" sz="1600" dirty="0" smtClean="0"/>
              <a:t>o segnalare </a:t>
            </a:r>
            <a:r>
              <a:rPr lang="it-IT" sz="1600" dirty="0"/>
              <a:t>situazioni che coinvolgono minori. Il centro di </a:t>
            </a:r>
            <a:r>
              <a:rPr lang="it-IT" sz="1600" dirty="0" smtClean="0"/>
              <a:t>ascolto </a:t>
            </a:r>
            <a:r>
              <a:rPr lang="it-IT" sz="1600" b="1" dirty="0" smtClean="0"/>
              <a:t>funziona </a:t>
            </a:r>
            <a:r>
              <a:rPr lang="it-IT" sz="1600" b="1" dirty="0"/>
              <a:t>sul territorio nazionale h 24, 7 giorni su </a:t>
            </a:r>
            <a:r>
              <a:rPr lang="it-IT" sz="1600" b="1" dirty="0" smtClean="0"/>
              <a:t>7. </a:t>
            </a:r>
            <a:endParaRPr lang="it-IT" sz="1600" dirty="0"/>
          </a:p>
          <a:p>
            <a:r>
              <a:rPr lang="it-IT" sz="1600" b="1" dirty="0" smtClean="0"/>
              <a:t>La </a:t>
            </a:r>
            <a:r>
              <a:rPr lang="it-IT" sz="1600" b="1" dirty="0" err="1"/>
              <a:t>Helpline</a:t>
            </a:r>
            <a:r>
              <a:rPr lang="it-IT" sz="1600" b="1" dirty="0"/>
              <a:t> 1.96.96 di </a:t>
            </a:r>
            <a:r>
              <a:rPr lang="it-IT" sz="1600" b="1" dirty="0" smtClean="0"/>
              <a:t>Telefono Azzurro</a:t>
            </a:r>
            <a:r>
              <a:rPr lang="it-IT" sz="1600" dirty="0"/>
              <a:t>, attraverso le chiamate telefoniche e il servizio di Chat, </a:t>
            </a:r>
            <a:r>
              <a:rPr lang="it-IT" sz="1600" b="1" dirty="0" smtClean="0"/>
              <a:t>ha gestito </a:t>
            </a:r>
            <a:r>
              <a:rPr lang="it-IT" sz="1600" b="1" dirty="0"/>
              <a:t>dal 2015 oltre 4000 casi, di cui 273 aventi problemi o </a:t>
            </a:r>
            <a:r>
              <a:rPr lang="it-IT" sz="1600" b="1" dirty="0" err="1"/>
              <a:t>dicoltà</a:t>
            </a:r>
            <a:r>
              <a:rPr lang="it-IT" sz="1600" b="1" dirty="0"/>
              <a:t> connessi all’uso di </a:t>
            </a:r>
            <a:r>
              <a:rPr lang="it-IT" sz="1600" b="1" dirty="0" smtClean="0"/>
              <a:t>internet e </a:t>
            </a:r>
            <a:r>
              <a:rPr lang="it-IT" sz="1600" b="1" dirty="0"/>
              <a:t>della rete. </a:t>
            </a:r>
            <a:r>
              <a:rPr lang="it-IT" sz="1600" dirty="0"/>
              <a:t>Nell’ambito di tali casi, il contatto della </a:t>
            </a:r>
            <a:r>
              <a:rPr lang="it-IT" sz="1600" dirty="0" err="1"/>
              <a:t>Helpline</a:t>
            </a:r>
            <a:r>
              <a:rPr lang="it-IT" sz="1600" dirty="0"/>
              <a:t> è stato </a:t>
            </a:r>
            <a:r>
              <a:rPr lang="it-IT" sz="1600" dirty="0" err="1"/>
              <a:t>eettuato</a:t>
            </a:r>
            <a:r>
              <a:rPr lang="it-IT" sz="1600" dirty="0"/>
              <a:t> per il 53.5% </a:t>
            </a:r>
            <a:r>
              <a:rPr lang="it-IT" sz="1600" dirty="0" smtClean="0"/>
              <a:t>da adulti </a:t>
            </a:r>
            <a:r>
              <a:rPr lang="it-IT" sz="1600" dirty="0"/>
              <a:t>(che hanno contatto il servizio per un problema del minore) e per il 43.7% da </a:t>
            </a:r>
            <a:r>
              <a:rPr lang="it-IT" sz="1600" dirty="0" smtClean="0"/>
              <a:t>minori. La </a:t>
            </a:r>
            <a:r>
              <a:rPr lang="it-IT" sz="1600" dirty="0"/>
              <a:t>maggior parte dei contatti sono avvenuti per problemi legati a </a:t>
            </a:r>
            <a:r>
              <a:rPr lang="it-IT" sz="1600" dirty="0" err="1"/>
              <a:t>cyberbullismo</a:t>
            </a:r>
            <a:r>
              <a:rPr lang="it-IT" sz="1600" dirty="0"/>
              <a:t> (33% dei </a:t>
            </a:r>
            <a:r>
              <a:rPr lang="it-IT" sz="1600" dirty="0" smtClean="0"/>
              <a:t>casi gestiti</a:t>
            </a:r>
            <a:r>
              <a:rPr lang="it-IT" sz="1600" dirty="0"/>
              <a:t>), </a:t>
            </a:r>
            <a:r>
              <a:rPr lang="it-IT" sz="1600" dirty="0" err="1"/>
              <a:t>sexting</a:t>
            </a:r>
            <a:r>
              <a:rPr lang="it-IT" sz="1600" dirty="0"/>
              <a:t> (16%), adescamento online di minori (7%), presenza di siti illegali (6%) e </a:t>
            </a:r>
            <a:r>
              <a:rPr lang="it-IT" sz="1600" dirty="0" smtClean="0"/>
              <a:t>presenza di </a:t>
            </a:r>
            <a:r>
              <a:rPr lang="it-IT" sz="1600" dirty="0" err="1"/>
              <a:t>pedopornografia</a:t>
            </a:r>
            <a:r>
              <a:rPr lang="it-IT" sz="1600" dirty="0"/>
              <a:t> online (5%). Nel 19% dei casi la </a:t>
            </a:r>
            <a:r>
              <a:rPr lang="it-IT" sz="1600" dirty="0" err="1"/>
              <a:t>Helpline</a:t>
            </a:r>
            <a:r>
              <a:rPr lang="it-IT" sz="1600" dirty="0"/>
              <a:t> ha lavorato fornendo informazioni </a:t>
            </a:r>
            <a:r>
              <a:rPr lang="it-IT" sz="1600" dirty="0" smtClean="0"/>
              <a:t>ai minori </a:t>
            </a:r>
            <a:r>
              <a:rPr lang="it-IT" sz="1600" dirty="0"/>
              <a:t>e agli adulti. Tuttavia, nel 57% dei casi gestiti dalla </a:t>
            </a:r>
            <a:r>
              <a:rPr lang="it-IT" sz="1600" dirty="0" err="1"/>
              <a:t>Helpline</a:t>
            </a:r>
            <a:r>
              <a:rPr lang="it-IT" sz="1600" dirty="0"/>
              <a:t>, le problematiche connesse </a:t>
            </a:r>
            <a:r>
              <a:rPr lang="it-IT" sz="1600" dirty="0" smtClean="0"/>
              <a:t>ad internet </a:t>
            </a:r>
            <a:r>
              <a:rPr lang="it-IT" sz="1600" dirty="0"/>
              <a:t>non erano isolate; queste si accompagnavano, infatti, ad altre tipologie di richieste </a:t>
            </a:r>
            <a:r>
              <a:rPr lang="it-IT" sz="1600" dirty="0" smtClean="0"/>
              <a:t>d’aiuto, come </a:t>
            </a:r>
            <a:r>
              <a:rPr lang="it-IT" sz="1600" dirty="0"/>
              <a:t>bullismo, problemi familiari, disagio personale e problemi relazionali, a conferma del fatto </a:t>
            </a:r>
            <a:r>
              <a:rPr lang="it-IT" sz="1600" dirty="0" smtClean="0"/>
              <a:t>che le </a:t>
            </a:r>
            <a:r>
              <a:rPr lang="it-IT" sz="1600" dirty="0"/>
              <a:t>complicazioni connesse all’uso di internet in molti casi rappresentano solo un aspetto di </a:t>
            </a:r>
            <a:r>
              <a:rPr lang="it-IT" sz="1600" dirty="0" smtClean="0"/>
              <a:t>situazioni multiproblematiche</a:t>
            </a:r>
            <a:r>
              <a:rPr lang="it-IT" sz="1600" dirty="0"/>
              <a:t>.</a:t>
            </a:r>
          </a:p>
        </p:txBody>
      </p:sp>
    </p:spTree>
    <p:extLst>
      <p:ext uri="{BB962C8B-B14F-4D97-AF65-F5344CB8AC3E}">
        <p14:creationId xmlns:p14="http://schemas.microsoft.com/office/powerpoint/2010/main" val="40743204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67744" y="260648"/>
            <a:ext cx="4968552" cy="3477875"/>
          </a:xfrm>
          <a:prstGeom prst="rect">
            <a:avLst/>
          </a:prstGeom>
          <a:noFill/>
        </p:spPr>
        <p:txBody>
          <a:bodyPr wrap="square" rtlCol="0">
            <a:spAutoFit/>
          </a:bodyPr>
          <a:lstStyle/>
          <a:p>
            <a:pPr algn="ctr"/>
            <a:r>
              <a:rPr lang="it-IT" sz="4400" dirty="0"/>
              <a:t>Azione 6</a:t>
            </a:r>
          </a:p>
          <a:p>
            <a:pPr algn="ctr"/>
            <a:r>
              <a:rPr lang="it-IT" sz="4400" dirty="0"/>
              <a:t>Un Format</a:t>
            </a:r>
          </a:p>
          <a:p>
            <a:pPr algn="ctr"/>
            <a:r>
              <a:rPr lang="it-IT" sz="4400" dirty="0"/>
              <a:t>Televisivo</a:t>
            </a:r>
          </a:p>
          <a:p>
            <a:pPr algn="ctr"/>
            <a:r>
              <a:rPr lang="it-IT" sz="4400" dirty="0"/>
              <a:t>contro</a:t>
            </a:r>
          </a:p>
          <a:p>
            <a:pPr algn="ctr"/>
            <a:r>
              <a:rPr lang="it-IT" sz="4400" dirty="0"/>
              <a:t>il bullismo</a:t>
            </a:r>
          </a:p>
        </p:txBody>
      </p:sp>
    </p:spTree>
    <p:extLst>
      <p:ext uri="{BB962C8B-B14F-4D97-AF65-F5344CB8AC3E}">
        <p14:creationId xmlns:p14="http://schemas.microsoft.com/office/powerpoint/2010/main" val="2355137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14779"/>
            <a:ext cx="8640960" cy="4247317"/>
          </a:xfrm>
          <a:prstGeom prst="rect">
            <a:avLst/>
          </a:prstGeom>
        </p:spPr>
        <p:txBody>
          <a:bodyPr wrap="square">
            <a:spAutoFit/>
          </a:bodyPr>
          <a:lstStyle/>
          <a:p>
            <a:pPr algn="just"/>
            <a:r>
              <a:rPr lang="it-IT" b="1" dirty="0">
                <a:solidFill>
                  <a:srgbClr val="000000"/>
                </a:solidFill>
                <a:latin typeface="Arial" charset="0"/>
              </a:rPr>
              <a:t>Ricognizione normativa </a:t>
            </a:r>
            <a:r>
              <a:rPr lang="it-IT" b="1" dirty="0" smtClean="0">
                <a:solidFill>
                  <a:srgbClr val="000000"/>
                </a:solidFill>
                <a:latin typeface="Arial" charset="0"/>
              </a:rPr>
              <a:t>bullismo</a:t>
            </a:r>
          </a:p>
          <a:p>
            <a:pPr algn="just"/>
            <a:endParaRPr lang="it-IT" dirty="0">
              <a:solidFill>
                <a:srgbClr val="000000"/>
              </a:solidFill>
              <a:latin typeface="Arial" charset="0"/>
            </a:endParaRPr>
          </a:p>
          <a:p>
            <a:pPr algn="just"/>
            <a:r>
              <a:rPr lang="it-IT" dirty="0">
                <a:solidFill>
                  <a:srgbClr val="000000"/>
                </a:solidFill>
                <a:latin typeface="Arial" charset="0"/>
              </a:rPr>
              <a:t>-</a:t>
            </a:r>
            <a:r>
              <a:rPr lang="it-IT" b="1" dirty="0">
                <a:solidFill>
                  <a:srgbClr val="000000"/>
                </a:solidFill>
                <a:latin typeface="Arial" charset="0"/>
              </a:rPr>
              <a:t>Linee di indirizzo generali ed azioni a livello nazionale per la prevenzione e la lotta al bullismo (Nota </a:t>
            </a:r>
            <a:r>
              <a:rPr lang="it-IT" b="1" dirty="0" err="1">
                <a:solidFill>
                  <a:srgbClr val="000000"/>
                </a:solidFill>
                <a:latin typeface="Arial" charset="0"/>
              </a:rPr>
              <a:t>Miur</a:t>
            </a:r>
            <a:r>
              <a:rPr lang="it-IT" b="1" dirty="0">
                <a:solidFill>
                  <a:srgbClr val="000000"/>
                </a:solidFill>
                <a:latin typeface="Arial" charset="0"/>
              </a:rPr>
              <a:t> n. 16 del 5 febbraio 2007) (ministro Fioroni)</a:t>
            </a:r>
            <a:endParaRPr lang="it-IT" dirty="0">
              <a:solidFill>
                <a:srgbClr val="000000"/>
              </a:solidFill>
              <a:latin typeface="Arial" charset="0"/>
            </a:endParaRPr>
          </a:p>
          <a:p>
            <a:pPr algn="just"/>
            <a:endParaRPr lang="it-IT" b="1" dirty="0" smtClean="0">
              <a:solidFill>
                <a:srgbClr val="000000"/>
              </a:solidFill>
              <a:latin typeface="Arial" charset="0"/>
            </a:endParaRPr>
          </a:p>
          <a:p>
            <a:pPr algn="just"/>
            <a:r>
              <a:rPr lang="it-IT" b="1" dirty="0" smtClean="0">
                <a:solidFill>
                  <a:srgbClr val="000000"/>
                </a:solidFill>
                <a:latin typeface="Arial" charset="0"/>
              </a:rPr>
              <a:t>-Costituzione </a:t>
            </a:r>
            <a:r>
              <a:rPr lang="it-IT" b="1" dirty="0">
                <a:solidFill>
                  <a:srgbClr val="000000"/>
                </a:solidFill>
                <a:latin typeface="Arial" charset="0"/>
              </a:rPr>
              <a:t>di osservatori regionali permanenti sul bullismo, portale internet </a:t>
            </a:r>
            <a:r>
              <a:rPr lang="it-IT" b="1" dirty="0">
                <a:solidFill>
                  <a:srgbClr val="005EB3"/>
                </a:solidFill>
                <a:latin typeface="Arial" charset="0"/>
                <a:hlinkClick r:id="rId2"/>
              </a:rPr>
              <a:t>www.smontailbullo.it</a:t>
            </a:r>
            <a:r>
              <a:rPr lang="it-IT" b="1" dirty="0">
                <a:solidFill>
                  <a:srgbClr val="000000"/>
                </a:solidFill>
                <a:latin typeface="Arial" charset="0"/>
              </a:rPr>
              <a:t>, attivazione numero verde nazionale 800 66 96 96]</a:t>
            </a:r>
            <a:endParaRPr lang="it-IT" dirty="0">
              <a:solidFill>
                <a:srgbClr val="000000"/>
              </a:solidFill>
              <a:latin typeface="Arial" charset="0"/>
            </a:endParaRPr>
          </a:p>
          <a:p>
            <a:pPr algn="just"/>
            <a:endParaRPr lang="it-IT" b="1" dirty="0" smtClean="0">
              <a:solidFill>
                <a:srgbClr val="000000"/>
              </a:solidFill>
              <a:latin typeface="Arial" charset="0"/>
            </a:endParaRPr>
          </a:p>
          <a:p>
            <a:pPr algn="just"/>
            <a:r>
              <a:rPr lang="it-IT" b="1" dirty="0" smtClean="0">
                <a:solidFill>
                  <a:srgbClr val="000000"/>
                </a:solidFill>
                <a:latin typeface="Arial" charset="0"/>
              </a:rPr>
              <a:t>-</a:t>
            </a:r>
            <a:r>
              <a:rPr lang="it-IT" b="1" dirty="0">
                <a:solidFill>
                  <a:srgbClr val="000000"/>
                </a:solidFill>
                <a:latin typeface="Arial" charset="0"/>
              </a:rPr>
              <a:t>Linee di orientamento per azioni di prevenzione e di contrasto al bullismo e al </a:t>
            </a:r>
            <a:r>
              <a:rPr lang="it-IT" b="1" dirty="0" err="1">
                <a:solidFill>
                  <a:srgbClr val="000000"/>
                </a:solidFill>
                <a:latin typeface="Arial" charset="0"/>
              </a:rPr>
              <a:t>cyberbullismo</a:t>
            </a:r>
            <a:r>
              <a:rPr lang="it-IT" dirty="0">
                <a:solidFill>
                  <a:srgbClr val="000000"/>
                </a:solidFill>
                <a:latin typeface="Arial" charset="0"/>
              </a:rPr>
              <a:t> (nota MIUR </a:t>
            </a:r>
            <a:r>
              <a:rPr lang="it-IT" dirty="0" err="1">
                <a:solidFill>
                  <a:srgbClr val="000000"/>
                </a:solidFill>
                <a:latin typeface="Arial" charset="0"/>
              </a:rPr>
              <a:t>prot</a:t>
            </a:r>
            <a:r>
              <a:rPr lang="it-IT" dirty="0">
                <a:solidFill>
                  <a:srgbClr val="000000"/>
                </a:solidFill>
                <a:latin typeface="Arial" charset="0"/>
              </a:rPr>
              <a:t>. n. 2519 del 15.04.2015) – ministro Giannini</a:t>
            </a:r>
          </a:p>
          <a:p>
            <a:pPr algn="just"/>
            <a:endParaRPr lang="it-IT" dirty="0" smtClean="0">
              <a:solidFill>
                <a:srgbClr val="000000"/>
              </a:solidFill>
              <a:latin typeface="Arial" charset="0"/>
            </a:endParaRPr>
          </a:p>
          <a:p>
            <a:pPr algn="just"/>
            <a:r>
              <a:rPr lang="it-IT" b="1" dirty="0" smtClean="0">
                <a:solidFill>
                  <a:srgbClr val="000000"/>
                </a:solidFill>
                <a:latin typeface="Arial" charset="0"/>
              </a:rPr>
              <a:t>-Piano </a:t>
            </a:r>
            <a:r>
              <a:rPr lang="it-IT" b="1" dirty="0">
                <a:solidFill>
                  <a:srgbClr val="000000"/>
                </a:solidFill>
                <a:latin typeface="Arial" charset="0"/>
              </a:rPr>
              <a:t>nazionale per la prevenzione del bullismo e il </a:t>
            </a:r>
            <a:r>
              <a:rPr lang="it-IT" b="1" dirty="0" err="1">
                <a:solidFill>
                  <a:srgbClr val="000000"/>
                </a:solidFill>
                <a:latin typeface="Arial" charset="0"/>
              </a:rPr>
              <a:t>cyberbullismo</a:t>
            </a:r>
            <a:r>
              <a:rPr lang="it-IT" b="1" dirty="0">
                <a:solidFill>
                  <a:srgbClr val="000000"/>
                </a:solidFill>
                <a:latin typeface="Arial" charset="0"/>
              </a:rPr>
              <a:t> a scuola 2016/2017: 10 le azioni previste (Intesa MIUR-Camera deputati 17 ottobre 2016)</a:t>
            </a:r>
            <a:endParaRPr lang="it-IT" b="0" i="0" dirty="0">
              <a:solidFill>
                <a:srgbClr val="000000"/>
              </a:solidFill>
              <a:effectLst/>
              <a:latin typeface="Arial" charset="0"/>
            </a:endParaRPr>
          </a:p>
        </p:txBody>
      </p:sp>
    </p:spTree>
    <p:extLst>
      <p:ext uri="{BB962C8B-B14F-4D97-AF65-F5344CB8AC3E}">
        <p14:creationId xmlns:p14="http://schemas.microsoft.com/office/powerpoint/2010/main" val="400731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260648"/>
            <a:ext cx="8712968" cy="4216539"/>
          </a:xfrm>
          <a:prstGeom prst="rect">
            <a:avLst/>
          </a:prstGeom>
          <a:noFill/>
        </p:spPr>
        <p:txBody>
          <a:bodyPr wrap="square" rtlCol="0">
            <a:spAutoFit/>
          </a:bodyPr>
          <a:lstStyle/>
          <a:p>
            <a:r>
              <a:rPr lang="it-IT" sz="2000" dirty="0"/>
              <a:t>Grazie alla </a:t>
            </a:r>
            <a:r>
              <a:rPr lang="it-IT" sz="2000" dirty="0" smtClean="0"/>
              <a:t>collaborazione tra </a:t>
            </a:r>
            <a:r>
              <a:rPr lang="it-IT" sz="2000" dirty="0"/>
              <a:t>la Rai ed </a:t>
            </a:r>
            <a:r>
              <a:rPr lang="it-IT" sz="2000" dirty="0" smtClean="0"/>
              <a:t>il MIUR</a:t>
            </a:r>
            <a:r>
              <a:rPr lang="it-IT" sz="2000" dirty="0"/>
              <a:t>, è </a:t>
            </a:r>
            <a:r>
              <a:rPr lang="it-IT" sz="2000" dirty="0" smtClean="0"/>
              <a:t>stato realizzato un programma televisivo dal </a:t>
            </a:r>
            <a:r>
              <a:rPr lang="it-IT" sz="2000" dirty="0"/>
              <a:t>titolo </a:t>
            </a:r>
            <a:r>
              <a:rPr lang="it-IT" sz="2000" b="1" dirty="0"/>
              <a:t>“Mai più Bullismo”. </a:t>
            </a:r>
            <a:r>
              <a:rPr lang="it-IT" sz="2000" dirty="0"/>
              <a:t>Si </a:t>
            </a:r>
            <a:r>
              <a:rPr lang="it-IT" sz="2000" dirty="0" smtClean="0"/>
              <a:t>è trattato </a:t>
            </a:r>
            <a:r>
              <a:rPr lang="it-IT" sz="2000" dirty="0"/>
              <a:t>di un prodotto </a:t>
            </a:r>
            <a:r>
              <a:rPr lang="it-IT" sz="2000" dirty="0" smtClean="0"/>
              <a:t>innovativo, il </a:t>
            </a:r>
            <a:r>
              <a:rPr lang="it-IT" sz="2000" dirty="0"/>
              <a:t>primo social coach televisivo incentrato sul bullismo, </a:t>
            </a:r>
            <a:r>
              <a:rPr lang="it-IT" sz="2000" dirty="0" smtClean="0"/>
              <a:t>un tema </a:t>
            </a:r>
            <a:r>
              <a:rPr lang="it-IT" sz="2000" dirty="0"/>
              <a:t>trasversale perché </a:t>
            </a:r>
            <a:r>
              <a:rPr lang="it-IT" sz="2000" dirty="0" smtClean="0"/>
              <a:t>ha interessato </a:t>
            </a:r>
            <a:r>
              <a:rPr lang="it-IT" sz="2000" dirty="0"/>
              <a:t>diversi ambiti della </a:t>
            </a:r>
            <a:r>
              <a:rPr lang="it-IT" sz="2000" dirty="0" smtClean="0"/>
              <a:t>società, dai </a:t>
            </a:r>
            <a:r>
              <a:rPr lang="it-IT" sz="2000" dirty="0"/>
              <a:t>ragazzi che ne sono vittima alle famiglie e la scuola.</a:t>
            </a:r>
          </a:p>
          <a:p>
            <a:r>
              <a:rPr lang="it-IT" sz="2000" dirty="0"/>
              <a:t>Il programma, condotto da Pablo Trincia, </a:t>
            </a:r>
            <a:r>
              <a:rPr lang="it-IT" sz="2000" dirty="0" smtClean="0"/>
              <a:t> </a:t>
            </a:r>
            <a:r>
              <a:rPr lang="it-IT" sz="2000" dirty="0"/>
              <a:t>girato on </a:t>
            </a:r>
            <a:r>
              <a:rPr lang="it-IT" sz="2000" dirty="0" smtClean="0"/>
              <a:t>the road</a:t>
            </a:r>
            <a:r>
              <a:rPr lang="it-IT" sz="2000" dirty="0"/>
              <a:t>; </a:t>
            </a:r>
            <a:endParaRPr lang="it-IT" sz="2000" dirty="0" smtClean="0"/>
          </a:p>
          <a:p>
            <a:r>
              <a:rPr lang="it-IT" sz="2000" dirty="0" smtClean="0"/>
              <a:t>ogni </a:t>
            </a:r>
            <a:r>
              <a:rPr lang="it-IT" sz="2000" dirty="0"/>
              <a:t>puntata </a:t>
            </a:r>
            <a:r>
              <a:rPr lang="it-IT" sz="2000" dirty="0" smtClean="0"/>
              <a:t>è stata </a:t>
            </a:r>
            <a:r>
              <a:rPr lang="it-IT" sz="2000" dirty="0"/>
              <a:t>dedicata ad una storia di vita </a:t>
            </a:r>
            <a:r>
              <a:rPr lang="it-IT" sz="2000" dirty="0" smtClean="0"/>
              <a:t>raccontata dall’interno </a:t>
            </a:r>
            <a:r>
              <a:rPr lang="it-IT" sz="2000" dirty="0"/>
              <a:t>e </a:t>
            </a:r>
            <a:r>
              <a:rPr lang="it-IT" sz="2000" dirty="0" smtClean="0"/>
              <a:t>sono stati  </a:t>
            </a:r>
            <a:r>
              <a:rPr lang="it-IT" sz="2000" dirty="0"/>
              <a:t>utilizzati linguaggi e </a:t>
            </a:r>
            <a:r>
              <a:rPr lang="it-IT" sz="2000" dirty="0" smtClean="0"/>
              <a:t>grammatiche televisive </a:t>
            </a:r>
            <a:r>
              <a:rPr lang="it-IT" sz="2000" dirty="0"/>
              <a:t>moderne come </a:t>
            </a:r>
            <a:r>
              <a:rPr lang="it-IT" sz="2000" b="1" dirty="0"/>
              <a:t>il </a:t>
            </a:r>
            <a:r>
              <a:rPr lang="it-IT" sz="2000" b="1" dirty="0" err="1"/>
              <a:t>coaching</a:t>
            </a:r>
            <a:r>
              <a:rPr lang="it-IT" sz="2000" b="1" dirty="0"/>
              <a:t> e la </a:t>
            </a:r>
            <a:r>
              <a:rPr lang="it-IT" sz="2000" b="1" dirty="0" err="1" smtClean="0"/>
              <a:t>docureality</a:t>
            </a:r>
            <a:r>
              <a:rPr lang="it-IT" sz="2000" b="1" dirty="0"/>
              <a:t> </a:t>
            </a:r>
            <a:r>
              <a:rPr lang="it-IT" sz="2000" b="1" dirty="0" smtClean="0"/>
              <a:t>(</a:t>
            </a:r>
            <a:r>
              <a:rPr lang="it-IT" sz="2000" dirty="0"/>
              <a:t>Il programma </a:t>
            </a:r>
            <a:r>
              <a:rPr lang="it-IT" sz="2000" dirty="0" smtClean="0"/>
              <a:t>ha raccontato </a:t>
            </a:r>
            <a:r>
              <a:rPr lang="it-IT" sz="2000" dirty="0"/>
              <a:t>storie: dal primo incontro con il conduttore/ coach a quello con la famiglia, passando per la </a:t>
            </a:r>
            <a:r>
              <a:rPr lang="it-IT" sz="2000" dirty="0" smtClean="0"/>
              <a:t>realizzazione </a:t>
            </a:r>
            <a:r>
              <a:rPr lang="it-IT" sz="2000" dirty="0"/>
              <a:t>di un diario per immagini di cosa si sta </a:t>
            </a:r>
            <a:r>
              <a:rPr lang="it-IT" sz="2000" dirty="0" smtClean="0"/>
              <a:t>vivendo).</a:t>
            </a:r>
            <a:endParaRPr lang="it-IT" sz="2000" dirty="0"/>
          </a:p>
          <a:p>
            <a:endParaRPr lang="it-IT" sz="2400" dirty="0"/>
          </a:p>
          <a:p>
            <a:endParaRPr lang="it-IT" sz="2400" dirty="0"/>
          </a:p>
        </p:txBody>
      </p:sp>
    </p:spTree>
    <p:extLst>
      <p:ext uri="{BB962C8B-B14F-4D97-AF65-F5344CB8AC3E}">
        <p14:creationId xmlns:p14="http://schemas.microsoft.com/office/powerpoint/2010/main" val="18150574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979712" y="332656"/>
            <a:ext cx="5328592" cy="3477875"/>
          </a:xfrm>
          <a:prstGeom prst="rect">
            <a:avLst/>
          </a:prstGeom>
          <a:noFill/>
        </p:spPr>
        <p:txBody>
          <a:bodyPr wrap="square" rtlCol="0">
            <a:spAutoFit/>
          </a:bodyPr>
          <a:lstStyle/>
          <a:p>
            <a:pPr algn="ctr"/>
            <a:r>
              <a:rPr lang="it-IT" sz="4400" dirty="0"/>
              <a:t>Azione 7</a:t>
            </a:r>
          </a:p>
          <a:p>
            <a:pPr algn="ctr"/>
            <a:r>
              <a:rPr lang="it-IT" sz="4400" dirty="0"/>
              <a:t>VERSO</a:t>
            </a:r>
          </a:p>
          <a:p>
            <a:pPr algn="ctr"/>
            <a:r>
              <a:rPr lang="it-IT" sz="4400" dirty="0"/>
              <a:t>UNA SCUOLA</a:t>
            </a:r>
          </a:p>
          <a:p>
            <a:pPr algn="ctr"/>
            <a:r>
              <a:rPr lang="it-IT" sz="4400" dirty="0"/>
              <a:t>AMICA</a:t>
            </a:r>
          </a:p>
          <a:p>
            <a:pPr algn="ctr"/>
            <a:r>
              <a:rPr lang="it-IT" sz="4400" dirty="0"/>
              <a:t>“BULLOFF”</a:t>
            </a:r>
          </a:p>
        </p:txBody>
      </p:sp>
    </p:spTree>
    <p:extLst>
      <p:ext uri="{BB962C8B-B14F-4D97-AF65-F5344CB8AC3E}">
        <p14:creationId xmlns:p14="http://schemas.microsoft.com/office/powerpoint/2010/main" val="2892625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27584" y="116632"/>
            <a:ext cx="7272808" cy="2893100"/>
          </a:xfrm>
          <a:prstGeom prst="rect">
            <a:avLst/>
          </a:prstGeom>
          <a:noFill/>
        </p:spPr>
        <p:txBody>
          <a:bodyPr wrap="square" rtlCol="0">
            <a:spAutoFit/>
          </a:bodyPr>
          <a:lstStyle/>
          <a:p>
            <a:r>
              <a:rPr lang="it-IT" sz="1400" dirty="0"/>
              <a:t>Il Progetto </a:t>
            </a:r>
            <a:r>
              <a:rPr lang="it-IT" sz="1400" b="1" dirty="0"/>
              <a:t>“Verso una scuola amica” </a:t>
            </a:r>
            <a:r>
              <a:rPr lang="it-IT" sz="1400" dirty="0"/>
              <a:t>è finalizzato </a:t>
            </a:r>
            <a:r>
              <a:rPr lang="it-IT" sz="1400" dirty="0" smtClean="0"/>
              <a:t>ad attivare </a:t>
            </a:r>
            <a:r>
              <a:rPr lang="it-IT" sz="1400" dirty="0"/>
              <a:t>prassi educative che traducano nel contesto </a:t>
            </a:r>
            <a:r>
              <a:rPr lang="it-IT" sz="1400" dirty="0" smtClean="0"/>
              <a:t>scolastico le </a:t>
            </a:r>
            <a:r>
              <a:rPr lang="it-IT" sz="1400" dirty="0"/>
              <a:t>finalità e gli obiettivi dell’art 29 (diritto </a:t>
            </a:r>
            <a:r>
              <a:rPr lang="it-IT" sz="1400" dirty="0" smtClean="0"/>
              <a:t>all’educazione) della </a:t>
            </a:r>
            <a:r>
              <a:rPr lang="it-IT" sz="1400" dirty="0"/>
              <a:t>Convenzione sui diritti dell’infanzia e dell’adolescenza.</a:t>
            </a:r>
          </a:p>
          <a:p>
            <a:endParaRPr lang="it-IT" sz="1400" dirty="0" smtClean="0"/>
          </a:p>
          <a:p>
            <a:r>
              <a:rPr lang="it-IT" sz="1400" dirty="0" smtClean="0"/>
              <a:t>La </a:t>
            </a:r>
            <a:r>
              <a:rPr lang="it-IT" sz="1400" dirty="0"/>
              <a:t>proposta educativa elaborata di concerto tra </a:t>
            </a:r>
            <a:r>
              <a:rPr lang="it-IT" sz="1400" dirty="0" smtClean="0"/>
              <a:t>il </a:t>
            </a:r>
            <a:r>
              <a:rPr lang="it-IT" sz="1400" b="1" dirty="0" smtClean="0"/>
              <a:t>MIUR </a:t>
            </a:r>
            <a:r>
              <a:rPr lang="it-IT" sz="1400" b="1" dirty="0"/>
              <a:t>e l’UNICEF </a:t>
            </a:r>
            <a:r>
              <a:rPr lang="it-IT" sz="1400" dirty="0"/>
              <a:t>intende accompagnare le scuole </a:t>
            </a:r>
            <a:r>
              <a:rPr lang="it-IT" sz="1400" dirty="0" smtClean="0"/>
              <a:t>nella realizzazione </a:t>
            </a:r>
            <a:r>
              <a:rPr lang="it-IT" sz="1400" dirty="0"/>
              <a:t>di attività che promuovano il diritto </a:t>
            </a:r>
            <a:r>
              <a:rPr lang="it-IT" sz="1400" dirty="0" smtClean="0"/>
              <a:t>all’apprendimento di </a:t>
            </a:r>
            <a:r>
              <a:rPr lang="it-IT" sz="1400" dirty="0"/>
              <a:t>tutti i bambini e ragazzi in linea con le </a:t>
            </a:r>
            <a:r>
              <a:rPr lang="it-IT" sz="1400" dirty="0" smtClean="0"/>
              <a:t>indicazioni emanate </a:t>
            </a:r>
            <a:r>
              <a:rPr lang="it-IT" sz="1400" dirty="0"/>
              <a:t>dal MIUR in tema di “Cittadinanza e Costituzione</a:t>
            </a:r>
            <a:r>
              <a:rPr lang="it-IT" sz="1400" dirty="0" smtClean="0"/>
              <a:t>”. </a:t>
            </a:r>
          </a:p>
          <a:p>
            <a:endParaRPr lang="it-IT" sz="1400" dirty="0"/>
          </a:p>
          <a:p>
            <a:r>
              <a:rPr lang="it-IT" sz="1400" dirty="0" smtClean="0"/>
              <a:t>In </a:t>
            </a:r>
            <a:r>
              <a:rPr lang="it-IT" sz="1400" dirty="0"/>
              <a:t>tale contesto il valore del Progetto Scuola Amica si </a:t>
            </a:r>
            <a:r>
              <a:rPr lang="it-IT" sz="1400" dirty="0" smtClean="0"/>
              <a:t>può tradurre </a:t>
            </a:r>
            <a:r>
              <a:rPr lang="it-IT" sz="1400" dirty="0"/>
              <a:t>anche nell’ambito delle </a:t>
            </a:r>
            <a:r>
              <a:rPr lang="it-IT" sz="1400" b="1" dirty="0"/>
              <a:t>attività di prevenzione </a:t>
            </a:r>
            <a:r>
              <a:rPr lang="it-IT" sz="1400" b="1" dirty="0" smtClean="0"/>
              <a:t>di </a:t>
            </a:r>
            <a:r>
              <a:rPr lang="it-IT" sz="1400" b="1" dirty="0"/>
              <a:t>forme di esclusione e discriminazione e degli stessi </a:t>
            </a:r>
            <a:r>
              <a:rPr lang="it-IT" sz="1400" b="1" dirty="0" smtClean="0"/>
              <a:t>atti di </a:t>
            </a:r>
            <a:r>
              <a:rPr lang="it-IT" sz="1400" b="1" dirty="0"/>
              <a:t>bullismo </a:t>
            </a:r>
            <a:r>
              <a:rPr lang="it-IT" sz="1400" dirty="0"/>
              <a:t>attraverso la realizzazione di programmi </a:t>
            </a:r>
            <a:r>
              <a:rPr lang="it-IT" sz="1400" dirty="0" smtClean="0"/>
              <a:t>di educazione </a:t>
            </a:r>
            <a:r>
              <a:rPr lang="it-IT" sz="1400" dirty="0"/>
              <a:t>e sensibilizzazione sull’utilizzo sicuro di </a:t>
            </a:r>
            <a:r>
              <a:rPr lang="it-IT" sz="1400" dirty="0" smtClean="0"/>
              <a:t>internet, in </a:t>
            </a:r>
            <a:r>
              <a:rPr lang="it-IT" sz="1400" dirty="0"/>
              <a:t>linea con le “Linee di orientamento per azioni di prevenzione e contrasto al bullismo e </a:t>
            </a:r>
            <a:r>
              <a:rPr lang="it-IT" sz="1400" dirty="0" err="1" smtClean="0"/>
              <a:t>cyberbullismo</a:t>
            </a:r>
            <a:r>
              <a:rPr lang="it-IT" sz="1400" dirty="0" smtClean="0"/>
              <a:t>” emanate </a:t>
            </a:r>
            <a:r>
              <a:rPr lang="it-IT" sz="1400" dirty="0"/>
              <a:t>dal MIUR il 15 aprile 2015.</a:t>
            </a:r>
          </a:p>
        </p:txBody>
      </p:sp>
    </p:spTree>
    <p:extLst>
      <p:ext uri="{BB962C8B-B14F-4D97-AF65-F5344CB8AC3E}">
        <p14:creationId xmlns:p14="http://schemas.microsoft.com/office/powerpoint/2010/main" val="35044840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23895" y="260648"/>
            <a:ext cx="6048672" cy="3046988"/>
          </a:xfrm>
          <a:prstGeom prst="rect">
            <a:avLst/>
          </a:prstGeom>
          <a:noFill/>
        </p:spPr>
        <p:txBody>
          <a:bodyPr wrap="square" rtlCol="0">
            <a:spAutoFit/>
          </a:bodyPr>
          <a:lstStyle/>
          <a:p>
            <a:pPr algn="ctr"/>
            <a:r>
              <a:rPr lang="it-IT" sz="4800" dirty="0"/>
              <a:t>Azione 8</a:t>
            </a:r>
          </a:p>
          <a:p>
            <a:pPr algn="ctr"/>
            <a:r>
              <a:rPr lang="it-IT" sz="4800" dirty="0"/>
              <a:t>Il Tour:</a:t>
            </a:r>
          </a:p>
          <a:p>
            <a:pPr algn="ctr"/>
            <a:r>
              <a:rPr lang="it-IT" sz="4800" dirty="0"/>
              <a:t>Un Bacio</a:t>
            </a:r>
          </a:p>
          <a:p>
            <a:pPr algn="ctr"/>
            <a:r>
              <a:rPr lang="it-IT" sz="4800" dirty="0"/>
              <a:t>Experience</a:t>
            </a:r>
          </a:p>
        </p:txBody>
      </p:sp>
    </p:spTree>
    <p:extLst>
      <p:ext uri="{BB962C8B-B14F-4D97-AF65-F5344CB8AC3E}">
        <p14:creationId xmlns:p14="http://schemas.microsoft.com/office/powerpoint/2010/main" val="25492471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188640"/>
            <a:ext cx="8856984" cy="2246769"/>
          </a:xfrm>
          <a:prstGeom prst="rect">
            <a:avLst/>
          </a:prstGeom>
          <a:noFill/>
        </p:spPr>
        <p:txBody>
          <a:bodyPr wrap="square" rtlCol="0">
            <a:spAutoFit/>
          </a:bodyPr>
          <a:lstStyle/>
          <a:p>
            <a:r>
              <a:rPr lang="it-IT" sz="2000" dirty="0"/>
              <a:t>Fino al 31 gennaio 2017, attraverso diverse matinée organizzate nei cinema di tutta Italia, </a:t>
            </a:r>
            <a:r>
              <a:rPr lang="it-IT" sz="2000" dirty="0" smtClean="0"/>
              <a:t>30.000 studenti </a:t>
            </a:r>
            <a:r>
              <a:rPr lang="it-IT" sz="2000" dirty="0"/>
              <a:t>potranno vedere Un bacio</a:t>
            </a:r>
            <a:r>
              <a:rPr lang="it-IT" sz="2000" dirty="0" smtClean="0"/>
              <a:t>.</a:t>
            </a:r>
          </a:p>
          <a:p>
            <a:endParaRPr lang="it-IT" sz="2000" b="1" dirty="0" smtClean="0"/>
          </a:p>
          <a:p>
            <a:r>
              <a:rPr lang="it-IT" sz="2000" b="1" dirty="0" smtClean="0"/>
              <a:t>Ivan </a:t>
            </a:r>
            <a:r>
              <a:rPr lang="it-IT" sz="2000" b="1" dirty="0"/>
              <a:t>Cotroneo: «Nel film Un bacio dico ai ragazzi di non avere paura»</a:t>
            </a:r>
          </a:p>
          <a:p>
            <a:endParaRPr lang="it-IT" sz="2000" dirty="0"/>
          </a:p>
          <a:p>
            <a:r>
              <a:rPr lang="it-IT" sz="2000" dirty="0" smtClean="0"/>
              <a:t>Studenti </a:t>
            </a:r>
            <a:r>
              <a:rPr lang="it-IT" sz="2000" dirty="0"/>
              <a:t>e insegnanti potranno così confrontarsi sulla visione, sui temi </a:t>
            </a:r>
            <a:r>
              <a:rPr lang="it-IT" sz="2000" dirty="0" smtClean="0"/>
              <a:t>trattati dal </a:t>
            </a:r>
            <a:r>
              <a:rPr lang="it-IT" sz="2000" dirty="0"/>
              <a:t>film e in particolare su tre parole chiave del progetto: #bullismo, #amicizia, #futuro. </a:t>
            </a:r>
          </a:p>
        </p:txBody>
      </p:sp>
    </p:spTree>
    <p:extLst>
      <p:ext uri="{BB962C8B-B14F-4D97-AF65-F5344CB8AC3E}">
        <p14:creationId xmlns:p14="http://schemas.microsoft.com/office/powerpoint/2010/main" val="34607519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979712" y="188640"/>
            <a:ext cx="5616624" cy="3416320"/>
          </a:xfrm>
          <a:prstGeom prst="rect">
            <a:avLst/>
          </a:prstGeom>
          <a:noFill/>
        </p:spPr>
        <p:txBody>
          <a:bodyPr wrap="square" rtlCol="0">
            <a:spAutoFit/>
          </a:bodyPr>
          <a:lstStyle/>
          <a:p>
            <a:pPr algn="ctr"/>
            <a:r>
              <a:rPr lang="it-IT" sz="7200" dirty="0"/>
              <a:t>Azione 9</a:t>
            </a:r>
          </a:p>
          <a:p>
            <a:pPr algn="ctr"/>
            <a:r>
              <a:rPr lang="it-IT" sz="7200" dirty="0"/>
              <a:t>NO HATE</a:t>
            </a:r>
          </a:p>
          <a:p>
            <a:pPr algn="ctr"/>
            <a:r>
              <a:rPr lang="it-IT" sz="7200" dirty="0"/>
              <a:t>SPEECH</a:t>
            </a:r>
          </a:p>
        </p:txBody>
      </p:sp>
      <p:pic>
        <p:nvPicPr>
          <p:cNvPr id="3" name="Immagine 2"/>
          <p:cNvPicPr>
            <a:picLocks noChangeAspect="1"/>
          </p:cNvPicPr>
          <p:nvPr/>
        </p:nvPicPr>
        <p:blipFill>
          <a:blip r:embed="rId2"/>
          <a:stretch>
            <a:fillRect/>
          </a:stretch>
        </p:blipFill>
        <p:spPr>
          <a:xfrm>
            <a:off x="2729" y="116632"/>
            <a:ext cx="2933700" cy="1143000"/>
          </a:xfrm>
          <a:prstGeom prst="rect">
            <a:avLst/>
          </a:prstGeom>
        </p:spPr>
      </p:pic>
    </p:spTree>
    <p:extLst>
      <p:ext uri="{BB962C8B-B14F-4D97-AF65-F5344CB8AC3E}">
        <p14:creationId xmlns:p14="http://schemas.microsoft.com/office/powerpoint/2010/main" val="42259000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434132"/>
            <a:ext cx="8928992" cy="3539430"/>
          </a:xfrm>
          <a:prstGeom prst="rect">
            <a:avLst/>
          </a:prstGeom>
          <a:noFill/>
        </p:spPr>
        <p:txBody>
          <a:bodyPr wrap="square" rtlCol="0">
            <a:spAutoFit/>
          </a:bodyPr>
          <a:lstStyle/>
          <a:p>
            <a:pPr fontAlgn="base"/>
            <a:r>
              <a:rPr lang="it-IT" sz="1600" dirty="0"/>
              <a:t>Il </a:t>
            </a:r>
            <a:r>
              <a:rPr lang="it-IT" sz="1600" dirty="0" err="1"/>
              <a:t>Miur</a:t>
            </a:r>
            <a:r>
              <a:rPr lang="it-IT" sz="1600" dirty="0"/>
              <a:t>, in collaborazione con la Delegazione italiana presso l’Assemblea del Consiglio d’Europa, promuove per il corrente anno scolastico un Concorso, la cui finalità è di favorire un percorso di riflessione e sensibilizzazione sui rischi e pericoli della violenza e dell’odio online.</a:t>
            </a:r>
          </a:p>
          <a:p>
            <a:pPr fontAlgn="base"/>
            <a:r>
              <a:rPr lang="it-IT" sz="1600" dirty="0"/>
              <a:t>Le classi partecipanti dovranno fare riferimento, nella produzione delle proposte formative, al Vademecum “No </a:t>
            </a:r>
            <a:r>
              <a:rPr lang="it-IT" sz="1600" dirty="0" err="1"/>
              <a:t>Hate</a:t>
            </a:r>
            <a:r>
              <a:rPr lang="it-IT" sz="1600" dirty="0"/>
              <a:t> Speech. Idee contro il discorso d’odio attraverso l’educazione ai diritti umani”, che può essere scaricato a questo </a:t>
            </a:r>
            <a:r>
              <a:rPr lang="it-IT" sz="1600" u="sng" dirty="0">
                <a:hlinkClick r:id="rId2"/>
              </a:rPr>
              <a:t>link</a:t>
            </a:r>
            <a:r>
              <a:rPr lang="it-IT" sz="1600" dirty="0"/>
              <a:t>.</a:t>
            </a:r>
          </a:p>
          <a:p>
            <a:pPr fontAlgn="base"/>
            <a:r>
              <a:rPr lang="it-IT" sz="1600" dirty="0"/>
              <a:t>Il concorso è rivolto agli studenti e alle studentesse delle istituzioni scolastiche secondarie di secondo grado.</a:t>
            </a:r>
          </a:p>
          <a:p>
            <a:pPr fontAlgn="base"/>
            <a:r>
              <a:rPr lang="it-IT" sz="1600" dirty="0"/>
              <a:t>Le classi partecipanti dovranno produrre proposte formative di sensibilizzazione al tema, rivolte a coetanei, da realizzare secondo la metodologia della </a:t>
            </a:r>
            <a:r>
              <a:rPr lang="it-IT" sz="1600" dirty="0" err="1"/>
              <a:t>peer</a:t>
            </a:r>
            <a:r>
              <a:rPr lang="it-IT" sz="1600" dirty="0"/>
              <a:t> </a:t>
            </a:r>
            <a:r>
              <a:rPr lang="it-IT" sz="1600" dirty="0" err="1" smtClean="0"/>
              <a:t>education</a:t>
            </a:r>
            <a:endParaRPr lang="it-IT" sz="1600" dirty="0"/>
          </a:p>
          <a:p>
            <a:pPr fontAlgn="base"/>
            <a:r>
              <a:rPr lang="it-IT" sz="1600" dirty="0"/>
              <a:t>Le proposte progettuali, che devono essere realizzate da singole classi e non da più classi insieme, dovranno essere inviate entro il 20 febbraio 2017 al seguente indirizzo e-mail:  </a:t>
            </a:r>
            <a:r>
              <a:rPr lang="it-IT" sz="1600" dirty="0" err="1"/>
              <a:t>nohate@camera.it</a:t>
            </a:r>
            <a:endParaRPr lang="it-IT" sz="1600" dirty="0"/>
          </a:p>
          <a:p>
            <a:pPr fontAlgn="base"/>
            <a:r>
              <a:rPr lang="it-IT" sz="1600" dirty="0"/>
              <a:t>La classe vincitrice riceverà come premio un viaggio a Strasburgo in occasione della Seconda Sessione Parlamentare dal 24 al 28 aprile 2017.</a:t>
            </a:r>
          </a:p>
        </p:txBody>
      </p:sp>
      <p:pic>
        <p:nvPicPr>
          <p:cNvPr id="3" name="Immagine 2"/>
          <p:cNvPicPr>
            <a:picLocks noChangeAspect="1"/>
          </p:cNvPicPr>
          <p:nvPr/>
        </p:nvPicPr>
        <p:blipFill>
          <a:blip r:embed="rId3"/>
          <a:stretch>
            <a:fillRect/>
          </a:stretch>
        </p:blipFill>
        <p:spPr>
          <a:xfrm>
            <a:off x="869950" y="116632"/>
            <a:ext cx="7404100" cy="317500"/>
          </a:xfrm>
          <a:prstGeom prst="rect">
            <a:avLst/>
          </a:prstGeom>
        </p:spPr>
      </p:pic>
    </p:spTree>
    <p:extLst>
      <p:ext uri="{BB962C8B-B14F-4D97-AF65-F5344CB8AC3E}">
        <p14:creationId xmlns:p14="http://schemas.microsoft.com/office/powerpoint/2010/main" val="604729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382" y="2132856"/>
            <a:ext cx="9144000" cy="830997"/>
          </a:xfrm>
          <a:prstGeom prst="rect">
            <a:avLst/>
          </a:prstGeom>
          <a:noFill/>
        </p:spPr>
        <p:txBody>
          <a:bodyPr wrap="square" rtlCol="0">
            <a:spAutoFit/>
          </a:bodyPr>
          <a:lstStyle/>
          <a:p>
            <a:pPr algn="ctr"/>
            <a:r>
              <a:rPr lang="it-IT" sz="4800" dirty="0"/>
              <a:t>Azione 10 - I Protocolli d’Intesa</a:t>
            </a:r>
          </a:p>
        </p:txBody>
      </p:sp>
    </p:spTree>
    <p:extLst>
      <p:ext uri="{BB962C8B-B14F-4D97-AF65-F5344CB8AC3E}">
        <p14:creationId xmlns:p14="http://schemas.microsoft.com/office/powerpoint/2010/main" val="11467665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39552" y="116632"/>
            <a:ext cx="8136904" cy="4031873"/>
          </a:xfrm>
          <a:prstGeom prst="rect">
            <a:avLst/>
          </a:prstGeom>
          <a:noFill/>
        </p:spPr>
        <p:txBody>
          <a:bodyPr wrap="square" rtlCol="0">
            <a:spAutoFit/>
          </a:bodyPr>
          <a:lstStyle/>
          <a:p>
            <a:pPr algn="ctr"/>
            <a:r>
              <a:rPr lang="it-IT" sz="1600" dirty="0"/>
              <a:t>Al fine di allargare la rete di collaborazioni </a:t>
            </a:r>
            <a:r>
              <a:rPr lang="it-IT" sz="1600" dirty="0" err="1"/>
              <a:t>interistituzionali</a:t>
            </a:r>
            <a:r>
              <a:rPr lang="it-IT" sz="1600" dirty="0"/>
              <a:t>, il MIUR ha già sottoscritto</a:t>
            </a:r>
          </a:p>
          <a:p>
            <a:pPr algn="ctr"/>
            <a:r>
              <a:rPr lang="it-IT" sz="1600" dirty="0"/>
              <a:t>numerosi Protocolli d’Intesa volti a promuovere attività congiunte per l’uso responsabile</a:t>
            </a:r>
          </a:p>
          <a:p>
            <a:pPr algn="ctr"/>
            <a:r>
              <a:rPr lang="it-IT" sz="1600" dirty="0"/>
              <a:t>della rete e la prevenzione del bullismo e del cyber-bullismo.</a:t>
            </a:r>
          </a:p>
          <a:p>
            <a:pPr algn="ctr"/>
            <a:r>
              <a:rPr lang="en-US" sz="1600" b="1" dirty="0" err="1"/>
              <a:t>Associazione</a:t>
            </a:r>
            <a:r>
              <a:rPr lang="en-US" sz="1600" b="1" dirty="0"/>
              <a:t> Robert. F. Kennedy Foundation of Europe </a:t>
            </a:r>
            <a:r>
              <a:rPr lang="en-US" sz="1600" b="1" dirty="0" err="1"/>
              <a:t>Onlus</a:t>
            </a:r>
            <a:endParaRPr lang="en-US" sz="1600" b="1" dirty="0"/>
          </a:p>
          <a:p>
            <a:pPr algn="ctr"/>
            <a:r>
              <a:rPr lang="it-IT" sz="1600" dirty="0"/>
              <a:t>La collaborazione è finalizzata alla realizzazione di iniziative per la promozione dei Diritti</a:t>
            </a:r>
          </a:p>
          <a:p>
            <a:pPr algn="ctr"/>
            <a:r>
              <a:rPr lang="it-IT" sz="1600" dirty="0"/>
              <a:t>Umani nelle Scuole, con particolare riferimento alle seguenti aree tematiche: bullismo,</a:t>
            </a:r>
          </a:p>
          <a:p>
            <a:pPr algn="ctr"/>
            <a:r>
              <a:rPr lang="it-IT" sz="1600" dirty="0"/>
              <a:t>migrazioni, pena di morte, razzismo e discriminazione, diritti dell’infanzia, tortura, </a:t>
            </a:r>
            <a:r>
              <a:rPr lang="it-IT" sz="1600" dirty="0" err="1"/>
              <a:t>traco</a:t>
            </a:r>
            <a:endParaRPr lang="it-IT" sz="1600" dirty="0"/>
          </a:p>
          <a:p>
            <a:pPr algn="ctr"/>
            <a:r>
              <a:rPr lang="it-IT" sz="1600" dirty="0"/>
              <a:t>internazionale di esseri umani, discriminazioni di genere, diritti delle minoranze e disabili,</a:t>
            </a:r>
          </a:p>
          <a:p>
            <a:pPr algn="ctr"/>
            <a:r>
              <a:rPr lang="it-IT" sz="1600" dirty="0"/>
              <a:t>schiavitù sessuale e tratta delle donne, mutilazione genitale femminile, violenza domestica,</a:t>
            </a:r>
          </a:p>
          <a:p>
            <a:pPr algn="ctr"/>
            <a:r>
              <a:rPr lang="it-IT" sz="1600" dirty="0"/>
              <a:t>pulizia etnica e genocidio.</a:t>
            </a:r>
          </a:p>
          <a:p>
            <a:pPr algn="ctr"/>
            <a:r>
              <a:rPr lang="it-IT" sz="1600" b="1" dirty="0"/>
              <a:t>Azienda Ospedaliera Fatebenefratelli</a:t>
            </a:r>
          </a:p>
          <a:p>
            <a:pPr algn="ctr"/>
            <a:r>
              <a:rPr lang="it-IT" sz="1600" dirty="0"/>
              <a:t>L’accordo, sottoscritto tra il MIUR e l’ Azienda Ospedaliera Fatebenefratelli di Milano, è</a:t>
            </a:r>
          </a:p>
          <a:p>
            <a:pPr algn="ctr"/>
            <a:r>
              <a:rPr lang="it-IT" sz="1600" dirty="0"/>
              <a:t>finalizzato alla realizzazione di un “Centro per la Prevenzione ed il Contrasto al </a:t>
            </a:r>
            <a:r>
              <a:rPr lang="it-IT" sz="1600" dirty="0" err="1"/>
              <a:t>Cyberbullismo</a:t>
            </a:r>
            <a:r>
              <a:rPr lang="it-IT" sz="1600" dirty="0"/>
              <a:t>”</a:t>
            </a:r>
          </a:p>
          <a:p>
            <a:pPr algn="ctr"/>
            <a:r>
              <a:rPr lang="it-IT" sz="1600" dirty="0"/>
              <a:t>all'interno dell'Azienda presso il Dipartimento materno infantile, al fine di favorire la</a:t>
            </a:r>
          </a:p>
          <a:p>
            <a:pPr algn="ctr"/>
            <a:r>
              <a:rPr lang="it-IT" sz="1600" dirty="0" smtClean="0"/>
              <a:t> diffusione </a:t>
            </a:r>
            <a:r>
              <a:rPr lang="it-IT" sz="1600" dirty="0"/>
              <a:t>di tutte le azioni e le progettualità sostenute e coordinate dal MIUR in materia di</a:t>
            </a:r>
          </a:p>
          <a:p>
            <a:pPr algn="ctr"/>
            <a:r>
              <a:rPr lang="it-IT" sz="1600" dirty="0"/>
              <a:t>sicurezza in Rete.</a:t>
            </a:r>
          </a:p>
        </p:txBody>
      </p:sp>
    </p:spTree>
    <p:extLst>
      <p:ext uri="{BB962C8B-B14F-4D97-AF65-F5344CB8AC3E}">
        <p14:creationId xmlns:p14="http://schemas.microsoft.com/office/powerpoint/2010/main" val="9884618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260648"/>
            <a:ext cx="9144000" cy="1200329"/>
          </a:xfrm>
          <a:prstGeom prst="rect">
            <a:avLst/>
          </a:prstGeom>
        </p:spPr>
        <p:txBody>
          <a:bodyPr wrap="square">
            <a:spAutoFit/>
          </a:bodyPr>
          <a:lstStyle/>
          <a:p>
            <a:pPr algn="ctr"/>
            <a:r>
              <a:rPr lang="it-IT" sz="2400" b="1" dirty="0">
                <a:latin typeface="MyriadPro" charset="0"/>
              </a:rPr>
              <a:t>A chi rivolgersi | servizi territoriali di riferimento </a:t>
            </a:r>
            <a:endParaRPr lang="it-IT" sz="2400" dirty="0"/>
          </a:p>
          <a:p>
            <a:pPr algn="ctr"/>
            <a:r>
              <a:rPr lang="it-IT" sz="2400" dirty="0">
                <a:latin typeface="MyriadPro" charset="0"/>
              </a:rPr>
              <a:t>- Abruzzo</a:t>
            </a:r>
            <a:br>
              <a:rPr lang="it-IT" sz="2400" dirty="0">
                <a:latin typeface="MyriadPro" charset="0"/>
              </a:rPr>
            </a:br>
            <a:endParaRPr lang="it-IT" sz="2400" dirty="0"/>
          </a:p>
        </p:txBody>
      </p:sp>
      <p:sp>
        <p:nvSpPr>
          <p:cNvPr id="3" name="Rettangolo 2"/>
          <p:cNvSpPr/>
          <p:nvPr/>
        </p:nvSpPr>
        <p:spPr>
          <a:xfrm>
            <a:off x="179512" y="1151454"/>
            <a:ext cx="8640960" cy="2616101"/>
          </a:xfrm>
          <a:prstGeom prst="rect">
            <a:avLst/>
          </a:prstGeom>
        </p:spPr>
        <p:txBody>
          <a:bodyPr wrap="square">
            <a:spAutoFit/>
          </a:bodyPr>
          <a:lstStyle/>
          <a:p>
            <a:r>
              <a:rPr lang="it-IT" sz="2000" b="1" dirty="0">
                <a:latin typeface="MyriadPro" charset="0"/>
              </a:rPr>
              <a:t>COMITATO REGIONALE UNICEF </a:t>
            </a:r>
            <a:endParaRPr lang="it-IT" dirty="0"/>
          </a:p>
          <a:p>
            <a:r>
              <a:rPr lang="it-IT" dirty="0">
                <a:latin typeface="MyriadPro" charset="0"/>
              </a:rPr>
              <a:t>Via Conte di Ruvo, 4/6 65127 - Pescara 085.4219158</a:t>
            </a:r>
            <a:br>
              <a:rPr lang="it-IT" dirty="0">
                <a:latin typeface="MyriadPro" charset="0"/>
              </a:rPr>
            </a:br>
            <a:r>
              <a:rPr lang="it-IT" dirty="0" err="1">
                <a:latin typeface="MyriadPro" charset="0"/>
              </a:rPr>
              <a:t>comitato.pescara@unicef.it</a:t>
            </a:r>
            <a:r>
              <a:rPr lang="it-IT" dirty="0">
                <a:latin typeface="MyriadPro" charset="0"/>
              </a:rPr>
              <a:t> </a:t>
            </a:r>
            <a:r>
              <a:rPr lang="it-IT" dirty="0" err="1">
                <a:latin typeface="MyriadPro" charset="0"/>
              </a:rPr>
              <a:t>www.unicef.it</a:t>
            </a:r>
            <a:r>
              <a:rPr lang="it-IT" dirty="0">
                <a:latin typeface="MyriadPro" charset="0"/>
              </a:rPr>
              <a:t>/</a:t>
            </a:r>
            <a:r>
              <a:rPr lang="it-IT" dirty="0" err="1">
                <a:latin typeface="MyriadPro" charset="0"/>
              </a:rPr>
              <a:t>italia</a:t>
            </a:r>
            <a:r>
              <a:rPr lang="it-IT" dirty="0">
                <a:latin typeface="MyriadPro" charset="0"/>
              </a:rPr>
              <a:t>/regioni/</a:t>
            </a:r>
            <a:r>
              <a:rPr lang="it-IT" dirty="0" err="1">
                <a:latin typeface="MyriadPro" charset="0"/>
              </a:rPr>
              <a:t>home.htm?id_gpl</a:t>
            </a:r>
            <a:r>
              <a:rPr lang="it-IT" dirty="0">
                <a:latin typeface="MyriadPro" charset="0"/>
              </a:rPr>
              <a:t>=20 </a:t>
            </a:r>
            <a:endParaRPr lang="it-IT" dirty="0"/>
          </a:p>
          <a:p>
            <a:r>
              <a:rPr lang="it-IT" b="1" dirty="0">
                <a:latin typeface="MyriadPro" charset="0"/>
              </a:rPr>
              <a:t>Competenze/Servizi | </a:t>
            </a:r>
            <a:r>
              <a:rPr lang="it-IT" dirty="0">
                <a:latin typeface="MyriadPro" charset="0"/>
              </a:rPr>
              <a:t>Su delega della Regione Abruzzo, il Comitato svolge il ruolo di Difensore dei diritti dell’infanzia. </a:t>
            </a:r>
            <a:endParaRPr lang="it-IT" dirty="0"/>
          </a:p>
          <a:p>
            <a:r>
              <a:rPr lang="it-IT" b="1" dirty="0">
                <a:latin typeface="MyriadPro" charset="0"/>
              </a:rPr>
              <a:t>Tipologie di comportamenti al quale risponde l’istituzione/ente/ servizio | tipologie di comportamenti a rischio: </a:t>
            </a:r>
            <a:r>
              <a:rPr lang="it-IT" dirty="0">
                <a:latin typeface="MyriadPro" charset="0"/>
              </a:rPr>
              <a:t>tutte </a:t>
            </a:r>
            <a:endParaRPr lang="it-IT" dirty="0"/>
          </a:p>
          <a:p>
            <a:r>
              <a:rPr lang="it-IT" b="1" dirty="0">
                <a:latin typeface="MyriadPro" charset="0"/>
              </a:rPr>
              <a:t>Tipologie di comportamenti al quale risponde l’istituzione/ente/ servizio | tipologie di comportamenti che con </a:t>
            </a:r>
            <a:r>
              <a:rPr lang="it-IT" b="1" dirty="0" err="1">
                <a:latin typeface="MyriadPro" charset="0"/>
              </a:rPr>
              <a:t>gurano</a:t>
            </a:r>
            <a:r>
              <a:rPr lang="it-IT" b="1" dirty="0">
                <a:latin typeface="MyriadPro" charset="0"/>
              </a:rPr>
              <a:t> un reato: </a:t>
            </a:r>
            <a:r>
              <a:rPr lang="it-IT" dirty="0">
                <a:latin typeface="MyriadPro" charset="0"/>
              </a:rPr>
              <a:t>tutte </a:t>
            </a:r>
            <a:endParaRPr lang="it-IT" dirty="0"/>
          </a:p>
        </p:txBody>
      </p:sp>
    </p:spTree>
    <p:extLst>
      <p:ext uri="{BB962C8B-B14F-4D97-AF65-F5344CB8AC3E}">
        <p14:creationId xmlns:p14="http://schemas.microsoft.com/office/powerpoint/2010/main" val="49537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3528" y="404664"/>
            <a:ext cx="8496944" cy="2862322"/>
          </a:xfrm>
          <a:prstGeom prst="rect">
            <a:avLst/>
          </a:prstGeom>
        </p:spPr>
        <p:txBody>
          <a:bodyPr wrap="square">
            <a:spAutoFit/>
          </a:bodyPr>
          <a:lstStyle/>
          <a:p>
            <a:r>
              <a:rPr lang="it-IT" dirty="0" smtClean="0"/>
              <a:t>Con l’emanazione delle “Linee di orientamento per azioni di prevenzione e di contrasto al bullismo e al </a:t>
            </a:r>
            <a:r>
              <a:rPr lang="it-IT" dirty="0" err="1" smtClean="0"/>
              <a:t>cyberbullismo</a:t>
            </a:r>
            <a:r>
              <a:rPr lang="it-IT" dirty="0" smtClean="0"/>
              <a:t>”, </a:t>
            </a:r>
            <a:r>
              <a:rPr lang="it-IT" dirty="0" err="1" smtClean="0"/>
              <a:t>iI</a:t>
            </a:r>
            <a:r>
              <a:rPr lang="it-IT" dirty="0" smtClean="0"/>
              <a:t> Ministero dell'Istruzione, dell'Università e della Ricerca ha voluto dare un segnale forte di ripresa delle attività di prevenzione del fenomeno del bullismo e, più in generale, di ogni forma di violenza mettendo a disposizione delle scuole anche specifiche risorse finanziarie e professionali.</a:t>
            </a:r>
          </a:p>
          <a:p>
            <a:r>
              <a:rPr lang="it-IT" dirty="0" smtClean="0"/>
              <a:t>Oggi, a distanza di un anno dall’emanazione di quel testo, si intende proseguire lungo la linea della prevenzione, ma anche porre in essere iniziative a carattere nazionale, con l’obiettivo di coinvolgere direttamente il maggior numero possibile di istituzioni scolastiche e creare una rete nazionale finalizzata al contrasto del bullismo, del cyber-bullismo e di qualsiasi espressione di disagio adolescenziale in ambito scolastico.</a:t>
            </a:r>
            <a:endParaRPr lang="it-IT" dirty="0"/>
          </a:p>
        </p:txBody>
      </p:sp>
    </p:spTree>
    <p:extLst>
      <p:ext uri="{BB962C8B-B14F-4D97-AF65-F5344CB8AC3E}">
        <p14:creationId xmlns:p14="http://schemas.microsoft.com/office/powerpoint/2010/main" val="40422703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751344"/>
            <a:ext cx="8784976" cy="3139321"/>
          </a:xfrm>
          <a:prstGeom prst="rect">
            <a:avLst/>
          </a:prstGeom>
        </p:spPr>
        <p:txBody>
          <a:bodyPr wrap="square">
            <a:spAutoFit/>
          </a:bodyPr>
          <a:lstStyle/>
          <a:p>
            <a:r>
              <a:rPr lang="it-IT" b="1" dirty="0"/>
              <a:t>UFFICIO SCOLASTICO REGIONALE </a:t>
            </a:r>
            <a:endParaRPr lang="it-IT" dirty="0"/>
          </a:p>
          <a:p>
            <a:r>
              <a:rPr lang="it-IT" dirty="0" smtClean="0">
                <a:latin typeface="MyriadPro" charset="0"/>
              </a:rPr>
              <a:t>Via </a:t>
            </a:r>
            <a:r>
              <a:rPr lang="it-IT" dirty="0">
                <a:latin typeface="MyriadPro" charset="0"/>
              </a:rPr>
              <a:t>Ulisse </a:t>
            </a:r>
            <a:r>
              <a:rPr lang="it-IT" dirty="0" err="1">
                <a:latin typeface="MyriadPro" charset="0"/>
              </a:rPr>
              <a:t>Nurzia</a:t>
            </a:r>
            <a:r>
              <a:rPr lang="it-IT" dirty="0">
                <a:latin typeface="MyriadPro" charset="0"/>
              </a:rPr>
              <a:t> </a:t>
            </a:r>
            <a:r>
              <a:rPr lang="it-IT" dirty="0" err="1">
                <a:latin typeface="MyriadPro" charset="0"/>
              </a:rPr>
              <a:t>Loc</a:t>
            </a:r>
            <a:r>
              <a:rPr lang="it-IT" dirty="0">
                <a:latin typeface="MyriadPro" charset="0"/>
              </a:rPr>
              <a:t>. Boschetto - Pile - L’Aquila </a:t>
            </a:r>
            <a:endParaRPr lang="it-IT" dirty="0"/>
          </a:p>
          <a:p>
            <a:r>
              <a:rPr lang="it-IT" dirty="0">
                <a:latin typeface="MyriadPro" charset="0"/>
              </a:rPr>
              <a:t>0862.5742 - 0862.574201 (fax: 0862.574231) </a:t>
            </a:r>
            <a:endParaRPr lang="it-IT" dirty="0"/>
          </a:p>
          <a:p>
            <a:r>
              <a:rPr lang="it-IT" dirty="0" err="1">
                <a:latin typeface="MyriadPro" charset="0"/>
              </a:rPr>
              <a:t>direzione-abruzzo@istruzione.it</a:t>
            </a:r>
            <a:r>
              <a:rPr lang="it-IT" dirty="0">
                <a:latin typeface="MyriadPro" charset="0"/>
              </a:rPr>
              <a:t> </a:t>
            </a:r>
            <a:r>
              <a:rPr lang="it-IT" dirty="0" err="1">
                <a:latin typeface="MyriadPro" charset="0"/>
              </a:rPr>
              <a:t>pec</a:t>
            </a:r>
            <a:r>
              <a:rPr lang="it-IT" dirty="0">
                <a:latin typeface="MyriadPro" charset="0"/>
              </a:rPr>
              <a:t>: </a:t>
            </a:r>
            <a:r>
              <a:rPr lang="it-IT" dirty="0" err="1">
                <a:latin typeface="MyriadPro" charset="0"/>
              </a:rPr>
              <a:t>drab@postacert.istruzione.it</a:t>
            </a:r>
            <a:r>
              <a:rPr lang="it-IT" dirty="0">
                <a:latin typeface="MyriadPro" charset="0"/>
              </a:rPr>
              <a:t> </a:t>
            </a:r>
            <a:endParaRPr lang="it-IT" dirty="0"/>
          </a:p>
          <a:p>
            <a:r>
              <a:rPr lang="it-IT" dirty="0" err="1">
                <a:latin typeface="MyriadPro" charset="0"/>
              </a:rPr>
              <a:t>www.abruzzo.istruzione.it</a:t>
            </a:r>
            <a:r>
              <a:rPr lang="it-IT" dirty="0">
                <a:latin typeface="MyriadPro" charset="0"/>
              </a:rPr>
              <a:t>/ </a:t>
            </a:r>
            <a:endParaRPr lang="it-IT" dirty="0" smtClean="0">
              <a:latin typeface="MyriadPro" charset="0"/>
            </a:endParaRPr>
          </a:p>
          <a:p>
            <a:r>
              <a:rPr lang="it-IT" dirty="0" smtClean="0">
                <a:latin typeface="MyriadPro" charset="0"/>
              </a:rPr>
              <a:t>UFFICIO SCOLASTICO PROVINCIALE DI TERAMO</a:t>
            </a:r>
          </a:p>
          <a:p>
            <a:r>
              <a:rPr lang="it-IT" dirty="0" smtClean="0">
                <a:latin typeface="MyriadPro" charset="0"/>
              </a:rPr>
              <a:t>Largo San </a:t>
            </a:r>
            <a:r>
              <a:rPr lang="it-IT" dirty="0">
                <a:latin typeface="MyriadPro" charset="0"/>
              </a:rPr>
              <a:t>M</a:t>
            </a:r>
            <a:r>
              <a:rPr lang="it-IT" dirty="0" smtClean="0">
                <a:latin typeface="MyriadPro" charset="0"/>
              </a:rPr>
              <a:t>atteo 1</a:t>
            </a:r>
          </a:p>
          <a:p>
            <a:r>
              <a:rPr lang="it-IT" dirty="0" err="1">
                <a:latin typeface="MyriadPro" charset="0"/>
              </a:rPr>
              <a:t>u</a:t>
            </a:r>
            <a:r>
              <a:rPr lang="it-IT" dirty="0" err="1" smtClean="0">
                <a:latin typeface="MyriadPro" charset="0"/>
              </a:rPr>
              <a:t>sp.te@istruzione.it</a:t>
            </a:r>
            <a:endParaRPr lang="it-IT" dirty="0" smtClean="0">
              <a:latin typeface="MyriadPro" charset="0"/>
            </a:endParaRPr>
          </a:p>
          <a:p>
            <a:r>
              <a:rPr lang="it-IT" b="1" dirty="0" smtClean="0">
                <a:latin typeface="MyriadPro" charset="0"/>
              </a:rPr>
              <a:t>Competenze/Servizi </a:t>
            </a:r>
            <a:r>
              <a:rPr lang="it-IT" b="1" dirty="0">
                <a:latin typeface="MyriadPro" charset="0"/>
              </a:rPr>
              <a:t>| </a:t>
            </a:r>
            <a:r>
              <a:rPr lang="it-IT" dirty="0">
                <a:latin typeface="MyriadPro" charset="0"/>
              </a:rPr>
              <a:t>Tra le varie funzioni, supporta la scuola in </a:t>
            </a:r>
            <a:r>
              <a:rPr lang="it-IT" dirty="0" err="1">
                <a:latin typeface="MyriadPro" charset="0"/>
              </a:rPr>
              <a:t>attivita</a:t>
            </a:r>
            <a:r>
              <a:rPr lang="it-IT" dirty="0">
                <a:latin typeface="MyriadPro" charset="0"/>
              </a:rPr>
              <a:t>̀ di prevenzione. </a:t>
            </a:r>
            <a:r>
              <a:rPr lang="it-IT" dirty="0" err="1">
                <a:latin typeface="MyriadPro" charset="0"/>
              </a:rPr>
              <a:t>Puo</a:t>
            </a:r>
            <a:r>
              <a:rPr lang="it-IT" dirty="0">
                <a:latin typeface="MyriadPro" charset="0"/>
              </a:rPr>
              <a:t>̀ </a:t>
            </a:r>
            <a:r>
              <a:rPr lang="it-IT" dirty="0" smtClean="0">
                <a:latin typeface="MyriadPro" charset="0"/>
              </a:rPr>
              <a:t>affiancare </a:t>
            </a:r>
            <a:r>
              <a:rPr lang="it-IT" dirty="0">
                <a:latin typeface="MyriadPro" charset="0"/>
              </a:rPr>
              <a:t>le scuole nei casi di segnalazione di comportamenti a rischio correlati all’uso di internet. </a:t>
            </a:r>
            <a:endParaRPr lang="it-IT" dirty="0"/>
          </a:p>
        </p:txBody>
      </p:sp>
    </p:spTree>
    <p:extLst>
      <p:ext uri="{BB962C8B-B14F-4D97-AF65-F5344CB8AC3E}">
        <p14:creationId xmlns:p14="http://schemas.microsoft.com/office/powerpoint/2010/main" val="353553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612845"/>
            <a:ext cx="9036496" cy="3416320"/>
          </a:xfrm>
          <a:prstGeom prst="rect">
            <a:avLst/>
          </a:prstGeom>
        </p:spPr>
        <p:txBody>
          <a:bodyPr wrap="square">
            <a:spAutoFit/>
          </a:bodyPr>
          <a:lstStyle/>
          <a:p>
            <a:r>
              <a:rPr lang="it-IT" b="1" dirty="0"/>
              <a:t>POLIZIA POSTALE E DELLE COMUNICAZIONI/2 </a:t>
            </a:r>
            <a:endParaRPr lang="it-IT" dirty="0"/>
          </a:p>
          <a:p>
            <a:r>
              <a:rPr lang="it-IT" dirty="0" smtClean="0">
                <a:latin typeface="MyriadPro" charset="0"/>
              </a:rPr>
              <a:t>Via </a:t>
            </a:r>
            <a:r>
              <a:rPr lang="it-IT" dirty="0">
                <a:latin typeface="MyriadPro" charset="0"/>
              </a:rPr>
              <a:t>San Benedetto in </a:t>
            </a:r>
            <a:r>
              <a:rPr lang="it-IT" dirty="0" err="1">
                <a:latin typeface="MyriadPro" charset="0"/>
              </a:rPr>
              <a:t>Chartulis</a:t>
            </a:r>
            <a:r>
              <a:rPr lang="it-IT" dirty="0">
                <a:latin typeface="MyriadPro" charset="0"/>
              </a:rPr>
              <a:t>, 4 64100 - Teramo, Presso CPO Poste </a:t>
            </a:r>
            <a:r>
              <a:rPr lang="it-IT" dirty="0" smtClean="0">
                <a:latin typeface="MyriadPro" charset="0"/>
              </a:rPr>
              <a:t>0861.439045</a:t>
            </a:r>
            <a:r>
              <a:rPr lang="it-IT" dirty="0">
                <a:latin typeface="MyriadPro" charset="0"/>
              </a:rPr>
              <a:t/>
            </a:r>
            <a:br>
              <a:rPr lang="it-IT" dirty="0">
                <a:latin typeface="MyriadPro" charset="0"/>
              </a:rPr>
            </a:br>
            <a:r>
              <a:rPr lang="it-IT" dirty="0" err="1">
                <a:latin typeface="MyriadPro" charset="0"/>
              </a:rPr>
              <a:t>poltel.te@poliziadistato.it</a:t>
            </a:r>
            <a:r>
              <a:rPr lang="it-IT" dirty="0">
                <a:latin typeface="MyriadPro" charset="0"/>
              </a:rPr>
              <a:t/>
            </a:r>
            <a:br>
              <a:rPr lang="it-IT" dirty="0">
                <a:latin typeface="MyriadPro" charset="0"/>
              </a:rPr>
            </a:br>
            <a:r>
              <a:rPr lang="it-IT" dirty="0" err="1">
                <a:latin typeface="MyriadPro" charset="0"/>
              </a:rPr>
              <a:t>www.commissariatodips.it</a:t>
            </a:r>
            <a:r>
              <a:rPr lang="it-IT" dirty="0">
                <a:latin typeface="MyriadPro" charset="0"/>
              </a:rPr>
              <a:t>/ </a:t>
            </a:r>
            <a:endParaRPr lang="it-IT" dirty="0"/>
          </a:p>
          <a:p>
            <a:r>
              <a:rPr lang="it-IT" b="1" dirty="0">
                <a:latin typeface="MyriadPro" charset="0"/>
              </a:rPr>
              <a:t>Competenze/Servizi | </a:t>
            </a:r>
            <a:r>
              <a:rPr lang="it-IT" dirty="0">
                <a:latin typeface="MyriadPro" charset="0"/>
              </a:rPr>
              <a:t>Si occupa di accogliere tutte le segnalazioni o denunce relative a comportamenti a rischio nell’utilizzo di internet e che si con </a:t>
            </a:r>
            <a:r>
              <a:rPr lang="it-IT" dirty="0" err="1">
                <a:latin typeface="MyriadPro" charset="0"/>
              </a:rPr>
              <a:t>gurano</a:t>
            </a:r>
            <a:r>
              <a:rPr lang="it-IT" dirty="0">
                <a:latin typeface="MyriadPro" charset="0"/>
              </a:rPr>
              <a:t> come reati. </a:t>
            </a:r>
            <a:endParaRPr lang="it-IT" dirty="0"/>
          </a:p>
          <a:p>
            <a:r>
              <a:rPr lang="it-IT" b="1" dirty="0">
                <a:latin typeface="MyriadPro" charset="0"/>
              </a:rPr>
              <a:t>Tipologie di comportamenti al quale risponde l’istituzione/ente/ servizio | </a:t>
            </a:r>
            <a:r>
              <a:rPr lang="it-IT" b="1" dirty="0">
                <a:solidFill>
                  <a:srgbClr val="7F7F7F"/>
                </a:solidFill>
                <a:latin typeface="MyriadPro" charset="0"/>
              </a:rPr>
              <a:t>tipologie di comportamenti a rischio: </a:t>
            </a:r>
            <a:r>
              <a:rPr lang="it-IT" dirty="0">
                <a:latin typeface="MyriadPro" charset="0"/>
              </a:rPr>
              <a:t>tutte </a:t>
            </a:r>
            <a:endParaRPr lang="it-IT" dirty="0"/>
          </a:p>
          <a:p>
            <a:r>
              <a:rPr lang="it-IT" b="1" dirty="0">
                <a:latin typeface="MyriadPro" charset="0"/>
              </a:rPr>
              <a:t>Tipologie di comportamenti al quale risponde l’istituzione/ente/ servizio | </a:t>
            </a:r>
            <a:r>
              <a:rPr lang="it-IT" b="1" dirty="0">
                <a:solidFill>
                  <a:srgbClr val="7F7F7F"/>
                </a:solidFill>
                <a:latin typeface="MyriadPro" charset="0"/>
              </a:rPr>
              <a:t>tipologie di comportamenti che con </a:t>
            </a:r>
            <a:r>
              <a:rPr lang="it-IT" b="1" dirty="0" err="1">
                <a:solidFill>
                  <a:srgbClr val="7F7F7F"/>
                </a:solidFill>
                <a:latin typeface="MyriadPro" charset="0"/>
              </a:rPr>
              <a:t>gurano</a:t>
            </a:r>
            <a:r>
              <a:rPr lang="it-IT" b="1" dirty="0">
                <a:solidFill>
                  <a:srgbClr val="7F7F7F"/>
                </a:solidFill>
                <a:latin typeface="MyriadPro" charset="0"/>
              </a:rPr>
              <a:t> un reato: </a:t>
            </a:r>
            <a:r>
              <a:rPr lang="it-IT" dirty="0">
                <a:latin typeface="MyriadPro" charset="0"/>
              </a:rPr>
              <a:t>furto di </a:t>
            </a:r>
            <a:r>
              <a:rPr lang="it-IT" dirty="0" err="1">
                <a:latin typeface="MyriadPro" charset="0"/>
              </a:rPr>
              <a:t>identita</a:t>
            </a:r>
            <a:r>
              <a:rPr lang="it-IT" dirty="0">
                <a:latin typeface="MyriadPro" charset="0"/>
              </a:rPr>
              <a:t>̀, </a:t>
            </a:r>
            <a:r>
              <a:rPr lang="it-IT" dirty="0" err="1">
                <a:latin typeface="MyriadPro" charset="0"/>
              </a:rPr>
              <a:t>cyberbullismo</a:t>
            </a:r>
            <a:r>
              <a:rPr lang="it-IT" dirty="0">
                <a:latin typeface="MyriadPro" charset="0"/>
              </a:rPr>
              <a:t> (nel caso di </a:t>
            </a:r>
            <a:r>
              <a:rPr lang="it-IT" dirty="0" err="1">
                <a:latin typeface="MyriadPro" charset="0"/>
              </a:rPr>
              <a:t>cyberstalking</a:t>
            </a:r>
            <a:r>
              <a:rPr lang="it-IT" dirty="0">
                <a:latin typeface="MyriadPro" charset="0"/>
              </a:rPr>
              <a:t>), commercio on-line (nel caso di clonazione di carta di credito), </a:t>
            </a:r>
            <a:r>
              <a:rPr lang="it-IT" dirty="0" err="1">
                <a:latin typeface="MyriadPro" charset="0"/>
              </a:rPr>
              <a:t>pedopornogra</a:t>
            </a:r>
            <a:r>
              <a:rPr lang="it-IT" dirty="0">
                <a:latin typeface="MyriadPro" charset="0"/>
              </a:rPr>
              <a:t> a on-line, </a:t>
            </a:r>
            <a:r>
              <a:rPr lang="it-IT" dirty="0" err="1">
                <a:latin typeface="MyriadPro" charset="0"/>
              </a:rPr>
              <a:t>grooming</a:t>
            </a:r>
            <a:r>
              <a:rPr lang="it-IT" dirty="0">
                <a:latin typeface="MyriadPro" charset="0"/>
              </a:rPr>
              <a:t> (adescamento on-line), gioco d’azzardo on-line, </a:t>
            </a:r>
            <a:r>
              <a:rPr lang="it-IT" dirty="0" err="1">
                <a:latin typeface="MyriadPro" charset="0"/>
              </a:rPr>
              <a:t>sexting</a:t>
            </a:r>
            <a:r>
              <a:rPr lang="it-IT" dirty="0">
                <a:latin typeface="MyriadPro" charset="0"/>
              </a:rPr>
              <a:t> </a:t>
            </a:r>
            <a:endParaRPr lang="it-IT" dirty="0"/>
          </a:p>
        </p:txBody>
      </p:sp>
    </p:spTree>
    <p:extLst>
      <p:ext uri="{BB962C8B-B14F-4D97-AF65-F5344CB8AC3E}">
        <p14:creationId xmlns:p14="http://schemas.microsoft.com/office/powerpoint/2010/main" val="18017402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66183" y="332656"/>
            <a:ext cx="8856984" cy="2616101"/>
          </a:xfrm>
          <a:prstGeom prst="rect">
            <a:avLst/>
          </a:prstGeom>
        </p:spPr>
        <p:txBody>
          <a:bodyPr wrap="square">
            <a:spAutoFit/>
          </a:bodyPr>
          <a:lstStyle/>
          <a:p>
            <a:r>
              <a:rPr lang="it-IT" sz="2000" b="1" dirty="0">
                <a:latin typeface="MyriadPro" charset="0"/>
              </a:rPr>
              <a:t>AZIENDE SANITARIE LOCALI </a:t>
            </a:r>
            <a:endParaRPr lang="it-IT" dirty="0"/>
          </a:p>
          <a:p>
            <a:r>
              <a:rPr lang="it-IT" dirty="0">
                <a:latin typeface="MyriadPro" charset="0"/>
              </a:rPr>
              <a:t>I riferimenti per contattare le aziende sanitarie della propria città si </a:t>
            </a:r>
            <a:r>
              <a:rPr lang="it-IT" dirty="0" smtClean="0">
                <a:latin typeface="MyriadPro" charset="0"/>
              </a:rPr>
              <a:t>tr</a:t>
            </a:r>
            <a:r>
              <a:rPr lang="it-IT" dirty="0">
                <a:latin typeface="MyriadPro" charset="0"/>
              </a:rPr>
              <a:t>o</a:t>
            </a:r>
            <a:r>
              <a:rPr lang="it-IT" dirty="0" smtClean="0">
                <a:latin typeface="MyriadPro" charset="0"/>
              </a:rPr>
              <a:t>vano </a:t>
            </a:r>
            <a:r>
              <a:rPr lang="it-IT" dirty="0">
                <a:latin typeface="MyriadPro" charset="0"/>
              </a:rPr>
              <a:t>al seguente link: http://</a:t>
            </a:r>
            <a:r>
              <a:rPr lang="it-IT" dirty="0" err="1">
                <a:latin typeface="MyriadPro" charset="0"/>
              </a:rPr>
              <a:t>www.regione.abruzzo.it</a:t>
            </a:r>
            <a:r>
              <a:rPr lang="it-IT" dirty="0">
                <a:latin typeface="MyriadPro" charset="0"/>
              </a:rPr>
              <a:t>/portale/</a:t>
            </a:r>
            <a:r>
              <a:rPr lang="it-IT" dirty="0" err="1">
                <a:latin typeface="MyriadPro" charset="0"/>
              </a:rPr>
              <a:t>index.asp</a:t>
            </a:r>
            <a:r>
              <a:rPr lang="it-IT" dirty="0">
                <a:latin typeface="MyriadPro" charset="0"/>
              </a:rPr>
              <a:t> ?modello=</a:t>
            </a:r>
            <a:r>
              <a:rPr lang="it-IT" dirty="0" err="1">
                <a:latin typeface="MyriadPro" charset="0"/>
              </a:rPr>
              <a:t>asl&amp;servizio</a:t>
            </a:r>
            <a:r>
              <a:rPr lang="it-IT" dirty="0">
                <a:latin typeface="MyriadPro" charset="0"/>
              </a:rPr>
              <a:t>=</a:t>
            </a:r>
            <a:r>
              <a:rPr lang="it-IT" dirty="0" err="1">
                <a:latin typeface="MyriadPro" charset="0"/>
              </a:rPr>
              <a:t>elenco&amp;b</a:t>
            </a:r>
            <a:r>
              <a:rPr lang="it-IT" dirty="0">
                <a:latin typeface="MyriadPro" charset="0"/>
              </a:rPr>
              <a:t>=</a:t>
            </a:r>
            <a:r>
              <a:rPr lang="it-IT" dirty="0" err="1">
                <a:latin typeface="MyriadPro" charset="0"/>
              </a:rPr>
              <a:t>asl</a:t>
            </a:r>
            <a:r>
              <a:rPr lang="it-IT" dirty="0">
                <a:latin typeface="MyriadPro" charset="0"/>
              </a:rPr>
              <a:t> </a:t>
            </a:r>
            <a:endParaRPr lang="it-IT" dirty="0"/>
          </a:p>
          <a:p>
            <a:r>
              <a:rPr lang="it-IT" b="1" dirty="0">
                <a:latin typeface="MyriadPro" charset="0"/>
              </a:rPr>
              <a:t>Competenze/Servizi | </a:t>
            </a:r>
            <a:r>
              <a:rPr lang="it-IT" dirty="0">
                <a:latin typeface="MyriadPro" charset="0"/>
              </a:rPr>
              <a:t>Per avere un sostegno psicologico, psichiatrico o neuropsichiatrico sulle problematiche psicologiche, anche associate all’uso di internet. </a:t>
            </a:r>
            <a:endParaRPr lang="it-IT" dirty="0"/>
          </a:p>
          <a:p>
            <a:r>
              <a:rPr lang="it-IT" b="1" dirty="0">
                <a:latin typeface="MyriadPro" charset="0"/>
              </a:rPr>
              <a:t>Tipologie di comportamenti al quale risponde l’istituzione/ente/ servizio | tipologie di comportamenti a rischio: </a:t>
            </a:r>
            <a:r>
              <a:rPr lang="it-IT" dirty="0">
                <a:latin typeface="MyriadPro" charset="0"/>
              </a:rPr>
              <a:t>tutte </a:t>
            </a:r>
            <a:endParaRPr lang="it-IT" dirty="0"/>
          </a:p>
          <a:p>
            <a:r>
              <a:rPr lang="it-IT" b="1" dirty="0">
                <a:latin typeface="MyriadPro" charset="0"/>
              </a:rPr>
              <a:t>Tipologie di comportamenti al quale risponde l’istituzione/ente/ servizio | tipologie di comportamenti che </a:t>
            </a:r>
            <a:r>
              <a:rPr lang="it-IT" b="1" dirty="0" err="1" smtClean="0">
                <a:latin typeface="MyriadPro" charset="0"/>
              </a:rPr>
              <a:t>confgurano</a:t>
            </a:r>
            <a:r>
              <a:rPr lang="it-IT" b="1" dirty="0" smtClean="0">
                <a:latin typeface="MyriadPro" charset="0"/>
              </a:rPr>
              <a:t> </a:t>
            </a:r>
            <a:r>
              <a:rPr lang="it-IT" b="1" dirty="0">
                <a:latin typeface="MyriadPro" charset="0"/>
              </a:rPr>
              <a:t>un reato: </a:t>
            </a:r>
            <a:r>
              <a:rPr lang="it-IT" dirty="0">
                <a:latin typeface="MyriadPro" charset="0"/>
              </a:rPr>
              <a:t>tutte </a:t>
            </a:r>
            <a:endParaRPr lang="it-IT" dirty="0"/>
          </a:p>
        </p:txBody>
      </p:sp>
    </p:spTree>
    <p:extLst>
      <p:ext uri="{BB962C8B-B14F-4D97-AF65-F5344CB8AC3E}">
        <p14:creationId xmlns:p14="http://schemas.microsoft.com/office/powerpoint/2010/main" val="1511971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55776" y="332656"/>
            <a:ext cx="4572000" cy="646331"/>
          </a:xfrm>
          <a:prstGeom prst="rect">
            <a:avLst/>
          </a:prstGeom>
        </p:spPr>
        <p:txBody>
          <a:bodyPr>
            <a:spAutoFit/>
          </a:bodyPr>
          <a:lstStyle/>
          <a:p>
            <a:r>
              <a:rPr lang="it-IT" b="1" i="1">
                <a:latin typeface="Arial" charset="0"/>
              </a:rPr>
              <a:t>L’approccio ecologico-sistemico per la prevenzione del bullismo </a:t>
            </a:r>
            <a:endParaRPr lang="it-IT">
              <a:effectLst/>
            </a:endParaRPr>
          </a:p>
        </p:txBody>
      </p:sp>
      <p:sp>
        <p:nvSpPr>
          <p:cNvPr id="6" name="Rettangolo 5"/>
          <p:cNvSpPr/>
          <p:nvPr/>
        </p:nvSpPr>
        <p:spPr>
          <a:xfrm>
            <a:off x="268100" y="1005196"/>
            <a:ext cx="8280920" cy="3139321"/>
          </a:xfrm>
          <a:prstGeom prst="rect">
            <a:avLst/>
          </a:prstGeom>
        </p:spPr>
        <p:txBody>
          <a:bodyPr wrap="square">
            <a:spAutoFit/>
          </a:bodyPr>
          <a:lstStyle/>
          <a:p>
            <a:r>
              <a:rPr lang="it-IT" dirty="0">
                <a:latin typeface="ArialMT" charset="0"/>
              </a:rPr>
              <a:t>La </a:t>
            </a:r>
            <a:r>
              <a:rPr lang="it-IT" dirty="0" err="1">
                <a:latin typeface="ArialMT" charset="0"/>
              </a:rPr>
              <a:t>probabilita</a:t>
            </a:r>
            <a:r>
              <a:rPr lang="it-IT" dirty="0">
                <a:latin typeface="ArialMT" charset="0"/>
              </a:rPr>
              <a:t>̀ di successo di un approccio sistemico e di </a:t>
            </a:r>
            <a:r>
              <a:rPr lang="it-IT" dirty="0" err="1">
                <a:latin typeface="ArialMT" charset="0"/>
              </a:rPr>
              <a:t>comunita</a:t>
            </a:r>
            <a:r>
              <a:rPr lang="it-IT" dirty="0">
                <a:latin typeface="ArialMT" charset="0"/>
              </a:rPr>
              <a:t>̀ dipende dal </a:t>
            </a:r>
            <a:r>
              <a:rPr lang="it-IT" b="1" dirty="0">
                <a:latin typeface="Arial" charset="0"/>
              </a:rPr>
              <a:t>coinvolgimento attivo </a:t>
            </a:r>
            <a:r>
              <a:rPr lang="it-IT" dirty="0">
                <a:latin typeface="ArialMT" charset="0"/>
              </a:rPr>
              <a:t>di tutte le componenti coinvolte: alunni, personale docente e non docente, famiglie, istituzioni, agenzie esterne </a:t>
            </a:r>
            <a:endParaRPr lang="it-IT" dirty="0" smtClean="0">
              <a:latin typeface="ArialMT" charset="0"/>
            </a:endParaRPr>
          </a:p>
          <a:p>
            <a:endParaRPr lang="it-IT" dirty="0" smtClean="0"/>
          </a:p>
          <a:p>
            <a:endParaRPr lang="it-IT" dirty="0" smtClean="0">
              <a:latin typeface="ArialMT" charset="0"/>
            </a:endParaRPr>
          </a:p>
          <a:p>
            <a:endParaRPr lang="it-IT" dirty="0">
              <a:latin typeface="ArialMT" charset="0"/>
            </a:endParaRPr>
          </a:p>
          <a:p>
            <a:endParaRPr lang="it-IT" dirty="0" smtClean="0">
              <a:latin typeface="ArialMT" charset="0"/>
            </a:endParaRPr>
          </a:p>
          <a:p>
            <a:endParaRPr lang="it-IT" dirty="0">
              <a:latin typeface="ArialMT" charset="0"/>
            </a:endParaRPr>
          </a:p>
          <a:p>
            <a:r>
              <a:rPr lang="it-IT" dirty="0" smtClean="0">
                <a:latin typeface="ArialMT" charset="0"/>
              </a:rPr>
              <a:t>inoltre </a:t>
            </a:r>
            <a:r>
              <a:rPr lang="it-IT" dirty="0">
                <a:latin typeface="ArialMT" charset="0"/>
              </a:rPr>
              <a:t>dipende da quanto potere e </a:t>
            </a:r>
            <a:r>
              <a:rPr lang="it-IT" dirty="0" err="1">
                <a:latin typeface="ArialMT" charset="0"/>
              </a:rPr>
              <a:t>responsabilita</a:t>
            </a:r>
            <a:r>
              <a:rPr lang="it-IT" dirty="0">
                <a:latin typeface="ArialMT" charset="0"/>
              </a:rPr>
              <a:t>̀ (</a:t>
            </a:r>
            <a:r>
              <a:rPr lang="it-IT" b="1" dirty="0" err="1">
                <a:latin typeface="Arial" charset="0"/>
              </a:rPr>
              <a:t>empowerment</a:t>
            </a:r>
            <a:r>
              <a:rPr lang="it-IT" dirty="0">
                <a:latin typeface="ArialMT" charset="0"/>
              </a:rPr>
              <a:t>) ciascuna di queste componenti sente di avere nella sua partecipazione nello sviluppo e nell’implementazione del progetto </a:t>
            </a:r>
            <a:endParaRPr lang="it-IT" dirty="0">
              <a:effectLst/>
            </a:endParaRPr>
          </a:p>
        </p:txBody>
      </p:sp>
      <p:sp>
        <p:nvSpPr>
          <p:cNvPr id="7" name="Freccia giù 6"/>
          <p:cNvSpPr/>
          <p:nvPr/>
        </p:nvSpPr>
        <p:spPr>
          <a:xfrm>
            <a:off x="3923928" y="198884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982169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07704" y="692696"/>
            <a:ext cx="4572000" cy="2677656"/>
          </a:xfrm>
          <a:prstGeom prst="rect">
            <a:avLst/>
          </a:prstGeom>
        </p:spPr>
        <p:txBody>
          <a:bodyPr>
            <a:spAutoFit/>
          </a:bodyPr>
          <a:lstStyle/>
          <a:p>
            <a:pPr algn="ctr"/>
            <a:r>
              <a:rPr lang="it-IT" sz="2400" b="1" dirty="0">
                <a:latin typeface="Arial" charset="0"/>
              </a:rPr>
              <a:t>Gli interventi a livello di classe </a:t>
            </a:r>
            <a:endParaRPr lang="it-IT" sz="2400" dirty="0"/>
          </a:p>
          <a:p>
            <a:pPr algn="ctr"/>
            <a:r>
              <a:rPr lang="it-IT" sz="2400" dirty="0">
                <a:latin typeface="ArialMT" charset="0"/>
              </a:rPr>
              <a:t>Alfabetizzazione </a:t>
            </a:r>
            <a:r>
              <a:rPr lang="it-IT" sz="2400" dirty="0" smtClean="0">
                <a:latin typeface="ArialMT" charset="0"/>
              </a:rPr>
              <a:t>emotiva</a:t>
            </a:r>
          </a:p>
          <a:p>
            <a:pPr algn="ctr"/>
            <a:endParaRPr lang="it-IT" sz="2400" dirty="0">
              <a:latin typeface="ArialMT" charset="0"/>
            </a:endParaRPr>
          </a:p>
          <a:p>
            <a:pPr algn="ctr"/>
            <a:r>
              <a:rPr lang="it-IT" sz="2400" dirty="0" smtClean="0">
                <a:latin typeface="ArialMT" charset="0"/>
              </a:rPr>
              <a:t> </a:t>
            </a:r>
            <a:r>
              <a:rPr lang="it-IT" sz="2400" dirty="0" err="1">
                <a:latin typeface="ArialMT" charset="0"/>
              </a:rPr>
              <a:t>Attivita</a:t>
            </a:r>
            <a:r>
              <a:rPr lang="it-IT" sz="2400" dirty="0">
                <a:latin typeface="ArialMT" charset="0"/>
              </a:rPr>
              <a:t>̀ curricolari </a:t>
            </a:r>
            <a:endParaRPr lang="it-IT" sz="2400" dirty="0" smtClean="0">
              <a:latin typeface="ArialMT" charset="0"/>
            </a:endParaRPr>
          </a:p>
          <a:p>
            <a:pPr algn="ctr"/>
            <a:endParaRPr lang="it-IT" sz="2400" dirty="0">
              <a:latin typeface="ArialMT" charset="0"/>
            </a:endParaRPr>
          </a:p>
          <a:p>
            <a:pPr algn="ctr"/>
            <a:r>
              <a:rPr lang="it-IT" sz="2400" dirty="0" smtClean="0">
                <a:latin typeface="ArialMT" charset="0"/>
              </a:rPr>
              <a:t>Condivisione </a:t>
            </a:r>
            <a:r>
              <a:rPr lang="it-IT" sz="2400" dirty="0">
                <a:latin typeface="ArialMT" charset="0"/>
              </a:rPr>
              <a:t>di regole </a:t>
            </a:r>
            <a:endParaRPr lang="it-IT" sz="2400" dirty="0">
              <a:effectLst/>
            </a:endParaRPr>
          </a:p>
        </p:txBody>
      </p:sp>
    </p:spTree>
    <p:extLst>
      <p:ext uri="{BB962C8B-B14F-4D97-AF65-F5344CB8AC3E}">
        <p14:creationId xmlns:p14="http://schemas.microsoft.com/office/powerpoint/2010/main" val="581974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0"/>
            <a:ext cx="8064896" cy="3970318"/>
          </a:xfrm>
          <a:prstGeom prst="rect">
            <a:avLst/>
          </a:prstGeom>
        </p:spPr>
        <p:txBody>
          <a:bodyPr wrap="square">
            <a:spAutoFit/>
          </a:bodyPr>
          <a:lstStyle/>
          <a:p>
            <a:r>
              <a:rPr lang="it-IT" sz="1400" b="1" dirty="0">
                <a:latin typeface="Helvetica" charset="0"/>
              </a:rPr>
              <a:t>L’approccio curriculare</a:t>
            </a:r>
            <a:r>
              <a:rPr lang="it-IT" sz="1400" dirty="0">
                <a:latin typeface="Helvetica" charset="0"/>
              </a:rPr>
              <a:t>: </a:t>
            </a:r>
            <a:endParaRPr lang="it-IT" sz="1400" dirty="0" smtClean="0">
              <a:latin typeface="Helvetica" charset="0"/>
            </a:endParaRPr>
          </a:p>
          <a:p>
            <a:r>
              <a:rPr lang="it-IT" sz="1400" dirty="0" smtClean="0">
                <a:latin typeface="Helvetica" charset="0"/>
              </a:rPr>
              <a:t>inserimento </a:t>
            </a:r>
            <a:r>
              <a:rPr lang="it-IT" sz="1400" dirty="0">
                <a:latin typeface="Helvetica" charset="0"/>
              </a:rPr>
              <a:t>di attività all’interno del normale programma didattico che abbiano come argomento il bullismo o, più in generale, le relazioni tra le persone. Vi sono oggi tutta una serie di stimoli culturali sperimentati nelle classi che vanno dalla letteratura, alla storia, all’arte, alla matematica e che diventano strumenti per iniziare una riflessione sui problemi relazionali tra coetanei, facilitare l’acquisizione di una maggior consapevolezza di quello che succede nei rapporti fra le persone e le conseguenze che una relazione disfunzionale può avere nel singolo e nell’ambiente di vita di ciascuno. L’approccio curriculare è un tipo di intervento molto incisivo ma che richiede una certa preparazione degli insegnanti nell’affrontare certi argomenti. In sostanza si tratta di reperire materiale (libri, articoli, poesie, fatti storici, fatti di cronaca, film ecc.) che stimoli la discussione a livello del gruppo-classe, anche attraverso lavori in piccoli gruppi, o attraverso degli elaborati scritti e che porti a riflettere sulle problematiche della violenza, della prevaricazione, del razzismo fino alle relazioni quotidiane fra bambini e fra ragazzi. </a:t>
            </a:r>
          </a:p>
          <a:p>
            <a:r>
              <a:rPr lang="it-IT" sz="1400" dirty="0">
                <a:latin typeface="Helvetica" charset="0"/>
              </a:rPr>
              <a:t>Inserire queste attività nella normale programmazione didattica crea nella comunità scolastica un substrato di conoscenza in più, poiché il materiale raccolto rimane, è riutilizzabile anche in futuro, entra a far parte della “proprietà culturale” dell’istituto, svincola anche la scuola da un intervento specialistico esterno permanente ed offre uno strumento per portare avanti la discussione negli anni a venire.</a:t>
            </a:r>
            <a:endParaRPr lang="it-IT" sz="1400" b="0" i="0" dirty="0">
              <a:effectLst/>
              <a:latin typeface="Helvetica" charset="0"/>
            </a:endParaRPr>
          </a:p>
        </p:txBody>
      </p:sp>
    </p:spTree>
    <p:extLst>
      <p:ext uri="{BB962C8B-B14F-4D97-AF65-F5344CB8AC3E}">
        <p14:creationId xmlns:p14="http://schemas.microsoft.com/office/powerpoint/2010/main" val="21441484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9659" y="404664"/>
            <a:ext cx="9036496" cy="3354765"/>
          </a:xfrm>
          <a:prstGeom prst="rect">
            <a:avLst/>
          </a:prstGeom>
        </p:spPr>
        <p:txBody>
          <a:bodyPr wrap="square">
            <a:spAutoFit/>
          </a:bodyPr>
          <a:lstStyle/>
          <a:p>
            <a:pPr algn="ctr"/>
            <a:r>
              <a:rPr lang="it-IT" sz="1600" b="1" dirty="0" smtClean="0">
                <a:latin typeface="Helvetica" charset="0"/>
              </a:rPr>
              <a:t>Educazione </a:t>
            </a:r>
            <a:r>
              <a:rPr lang="it-IT" sz="1600" b="1" dirty="0">
                <a:latin typeface="Helvetica" charset="0"/>
              </a:rPr>
              <a:t>emotivo-relazionale</a:t>
            </a:r>
            <a:r>
              <a:rPr lang="it-IT" sz="1600" dirty="0">
                <a:latin typeface="Helvetica" charset="0"/>
              </a:rPr>
              <a:t>: </a:t>
            </a:r>
            <a:endParaRPr lang="it-IT" sz="1600" dirty="0" smtClean="0">
              <a:latin typeface="Helvetica" charset="0"/>
            </a:endParaRPr>
          </a:p>
          <a:p>
            <a:r>
              <a:rPr lang="it-IT" sz="1400" dirty="0" smtClean="0">
                <a:latin typeface="Helvetica" charset="0"/>
              </a:rPr>
              <a:t> </a:t>
            </a:r>
            <a:r>
              <a:rPr lang="it-IT" sz="1400" dirty="0">
                <a:latin typeface="Helvetica" charset="0"/>
              </a:rPr>
              <a:t>L’idea di fondo è che potenziare le abilità sociali e comunicative dei bambini possa portare ad una più precisa percezione degli aspetti relazionali legati alle interazioni quotidiane. Quindi una migliore conoscenza dell’altro e di se stessi come fattore di prevenzione di comportamenti disfunzionali. I temi che verranno trattati in questi incontri riguardano la conoscenza di se stessi e dei propri vissuti, la conoscenza dell’altro e lo sviluppo di capacità empatiche, la riflessione sulle relazioni e sugli stili relazionali che possiamo incontrare e l’analisi di strategie per migliorare le relazioni all’interno del proprio ambiente scolastico e di vita.</a:t>
            </a:r>
          </a:p>
          <a:p>
            <a:r>
              <a:rPr lang="it-IT" sz="1400" dirty="0">
                <a:latin typeface="Helvetica" charset="0"/>
              </a:rPr>
              <a:t>E’ importante notare che</a:t>
            </a:r>
            <a:r>
              <a:rPr lang="it-IT" sz="1400" i="1" dirty="0">
                <a:latin typeface="Helvetica" charset="0"/>
              </a:rPr>
              <a:t> il bullismo è il sintomo che qualcosa non va nello stile relazionale sia del bullo che della vittima</a:t>
            </a:r>
            <a:r>
              <a:rPr lang="it-IT" sz="1400" dirty="0">
                <a:latin typeface="Helvetica" charset="0"/>
              </a:rPr>
              <a:t>, ma evidenzia una</a:t>
            </a:r>
            <a:r>
              <a:rPr lang="it-IT" sz="1400" i="1" dirty="0">
                <a:latin typeface="Helvetica" charset="0"/>
              </a:rPr>
              <a:t> carente capacità degli altri componenti della classe di contrastare questo tipo di comportamenti</a:t>
            </a:r>
            <a:r>
              <a:rPr lang="it-IT" sz="1400" dirty="0">
                <a:latin typeface="Helvetica" charset="0"/>
              </a:rPr>
              <a:t>. Specialmente in età preadolescenziale e adolescenziale l’identità personale si va costituendo così come lo stile relazionale proprio di ciascuno. Spesso l’assunzione di nuovi ruoli e nuove responsabilità non si accompagna ad una maturazione emotiva e affettiva adeguata, per cui si possono insinuare nel sistema di valori che si sta formando alcuni elementi disfunzionali. La prepotenza così come la sottomissione possono diventare elementi stabili della convivenza sociale, una sorta di regolamento del vivere nella comunità secondo leggi che, in realtà, possono arrecare danno al ragazzo che sta crescendo.</a:t>
            </a:r>
            <a:endParaRPr lang="it-IT" sz="1400" b="0" i="0" dirty="0">
              <a:effectLst/>
              <a:latin typeface="Helvetica" charset="0"/>
            </a:endParaRPr>
          </a:p>
        </p:txBody>
      </p:sp>
    </p:spTree>
    <p:extLst>
      <p:ext uri="{BB962C8B-B14F-4D97-AF65-F5344CB8AC3E}">
        <p14:creationId xmlns:p14="http://schemas.microsoft.com/office/powerpoint/2010/main" val="4752106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58847"/>
            <a:ext cx="8352928" cy="3693319"/>
          </a:xfrm>
          <a:prstGeom prst="rect">
            <a:avLst/>
          </a:prstGeom>
        </p:spPr>
        <p:txBody>
          <a:bodyPr wrap="square">
            <a:spAutoFit/>
          </a:bodyPr>
          <a:lstStyle/>
          <a:p>
            <a:r>
              <a:rPr lang="it-IT" dirty="0">
                <a:latin typeface="Helvetica" charset="0"/>
              </a:rPr>
              <a:t>Un’</a:t>
            </a:r>
            <a:r>
              <a:rPr lang="it-IT" b="1" dirty="0">
                <a:latin typeface="Helvetica" charset="0"/>
              </a:rPr>
              <a:t>educazione alla relazione</a:t>
            </a:r>
            <a:r>
              <a:rPr lang="it-IT" dirty="0">
                <a:latin typeface="Helvetica" charset="0"/>
              </a:rPr>
              <a:t>, alla vita sociale, ma anche al </a:t>
            </a:r>
            <a:r>
              <a:rPr lang="it-IT" b="1" dirty="0">
                <a:latin typeface="Helvetica" charset="0"/>
              </a:rPr>
              <a:t>riconoscimento delle proprie emozioni e dei propri vissuti</a:t>
            </a:r>
            <a:r>
              <a:rPr lang="it-IT" dirty="0">
                <a:latin typeface="Helvetica" charset="0"/>
              </a:rPr>
              <a:t> può risultare molto efficace proprio per contrastare quei fenomeni che mettono in luce una certa difficoltà di inserirsi con modalità appropriate nella comunità (prima fra tutte quella scolastica). </a:t>
            </a:r>
            <a:r>
              <a:rPr lang="it-IT" i="1" dirty="0">
                <a:latin typeface="Helvetica" charset="0"/>
              </a:rPr>
              <a:t>Sotto questa prospettiva tanto il bullo quanto la vittima risultano deficitari di competenze relazionali adeguate e li pongono a rischio anche per il futuro</a:t>
            </a:r>
            <a:r>
              <a:rPr lang="it-IT" dirty="0">
                <a:latin typeface="Helvetica" charset="0"/>
              </a:rPr>
              <a:t>. Per questo l’intervento deve porsi nell’ottica di sostegno alla crescita del ragazzo, stimolando la riflessione sul modo più efficace di approccio all’altro, nella ricerca comune di strategie per stare meglio nell’ambiente che si condivide. Lo sforzo, quindi, è quello di non vedere più il bullo come il carnefice da punire né la vittima come la persona debole da compatire, bensì porre entrambi come protagonisti di questa crescita, come persone capaci di apportare qualcosa di positivo nella costruzione della comunità.</a:t>
            </a:r>
            <a:endParaRPr lang="it-IT" dirty="0"/>
          </a:p>
        </p:txBody>
      </p:sp>
    </p:spTree>
    <p:extLst>
      <p:ext uri="{BB962C8B-B14F-4D97-AF65-F5344CB8AC3E}">
        <p14:creationId xmlns:p14="http://schemas.microsoft.com/office/powerpoint/2010/main" val="544790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19402"/>
            <a:ext cx="8208912" cy="4154984"/>
          </a:xfrm>
          <a:prstGeom prst="rect">
            <a:avLst/>
          </a:prstGeom>
        </p:spPr>
        <p:txBody>
          <a:bodyPr wrap="square">
            <a:spAutoFit/>
          </a:bodyPr>
          <a:lstStyle/>
          <a:p>
            <a:pPr algn="ctr"/>
            <a:r>
              <a:rPr lang="it-IT" sz="2400" b="1" dirty="0">
                <a:latin typeface="Arial" charset="0"/>
              </a:rPr>
              <a:t>Altri interventi a livello di scuola o di classe </a:t>
            </a:r>
            <a:endParaRPr lang="it-IT" sz="2400" dirty="0"/>
          </a:p>
          <a:p>
            <a:pPr algn="ctr">
              <a:buFont typeface="+mj-lt"/>
              <a:buAutoNum type="arabicPeriod"/>
            </a:pPr>
            <a:endParaRPr lang="it-IT" sz="2400" dirty="0" smtClean="0">
              <a:latin typeface="ArialMT" charset="0"/>
            </a:endParaRPr>
          </a:p>
          <a:p>
            <a:pPr algn="ctr">
              <a:buFont typeface="+mj-lt"/>
              <a:buAutoNum type="arabicPeriod"/>
            </a:pPr>
            <a:r>
              <a:rPr lang="it-IT" sz="2400" dirty="0" smtClean="0">
                <a:latin typeface="ArialMT" charset="0"/>
              </a:rPr>
              <a:t>(</a:t>
            </a:r>
            <a:r>
              <a:rPr lang="it-IT" sz="2400" dirty="0">
                <a:latin typeface="ArialMT" charset="0"/>
              </a:rPr>
              <a:t>a)  Riorganizzazione degli ambienti </a:t>
            </a:r>
            <a:endParaRPr lang="it-IT" sz="2400" dirty="0"/>
          </a:p>
          <a:p>
            <a:pPr algn="ctr">
              <a:buFont typeface="+mj-lt"/>
              <a:buAutoNum type="arabicPeriod"/>
            </a:pPr>
            <a:endParaRPr lang="it-IT" sz="2400" dirty="0" smtClean="0">
              <a:latin typeface="ArialMT" charset="0"/>
            </a:endParaRPr>
          </a:p>
          <a:p>
            <a:pPr algn="ctr">
              <a:buFont typeface="+mj-lt"/>
              <a:buAutoNum type="arabicPeriod"/>
            </a:pPr>
            <a:r>
              <a:rPr lang="it-IT" sz="2400" dirty="0" smtClean="0">
                <a:latin typeface="ArialMT" charset="0"/>
              </a:rPr>
              <a:t>(</a:t>
            </a:r>
            <a:r>
              <a:rPr lang="it-IT" sz="2400" dirty="0">
                <a:latin typeface="ArialMT" charset="0"/>
              </a:rPr>
              <a:t>b)  Circoli di </a:t>
            </a:r>
            <a:r>
              <a:rPr lang="it-IT" sz="2400" dirty="0" err="1">
                <a:latin typeface="ArialMT" charset="0"/>
              </a:rPr>
              <a:t>qualita</a:t>
            </a:r>
            <a:r>
              <a:rPr lang="it-IT" sz="2400" dirty="0">
                <a:latin typeface="ArialMT" charset="0"/>
              </a:rPr>
              <a:t>̀ </a:t>
            </a:r>
            <a:endParaRPr lang="it-IT" sz="2400" dirty="0"/>
          </a:p>
          <a:p>
            <a:pPr algn="ctr">
              <a:buFont typeface="+mj-lt"/>
              <a:buAutoNum type="arabicPeriod"/>
            </a:pPr>
            <a:endParaRPr lang="it-IT" sz="2400" dirty="0" smtClean="0">
              <a:latin typeface="ArialMT" charset="0"/>
            </a:endParaRPr>
          </a:p>
          <a:p>
            <a:pPr algn="ctr">
              <a:buFont typeface="+mj-lt"/>
              <a:buAutoNum type="arabicPeriod"/>
            </a:pPr>
            <a:r>
              <a:rPr lang="it-IT" sz="2400" dirty="0" smtClean="0">
                <a:latin typeface="ArialMT" charset="0"/>
              </a:rPr>
              <a:t>(</a:t>
            </a:r>
            <a:r>
              <a:rPr lang="it-IT" sz="2400" dirty="0">
                <a:latin typeface="ArialMT" charset="0"/>
              </a:rPr>
              <a:t>d)  </a:t>
            </a:r>
            <a:r>
              <a:rPr lang="it-IT" sz="2400" dirty="0" err="1">
                <a:latin typeface="ArialMT" charset="0"/>
              </a:rPr>
              <a:t>Attivita</a:t>
            </a:r>
            <a:r>
              <a:rPr lang="it-IT" sz="2400" dirty="0">
                <a:latin typeface="ArialMT" charset="0"/>
              </a:rPr>
              <a:t>̀ positive che creino “senso di </a:t>
            </a:r>
            <a:r>
              <a:rPr lang="it-IT" sz="2400" dirty="0" err="1">
                <a:latin typeface="ArialMT" charset="0"/>
              </a:rPr>
              <a:t>comunita</a:t>
            </a:r>
            <a:r>
              <a:rPr lang="it-IT" sz="2400" dirty="0">
                <a:latin typeface="ArialMT" charset="0"/>
              </a:rPr>
              <a:t>̀” </a:t>
            </a:r>
            <a:endParaRPr lang="it-IT" sz="2400" dirty="0"/>
          </a:p>
          <a:p>
            <a:pPr algn="ctr">
              <a:buFont typeface="+mj-lt"/>
              <a:buAutoNum type="arabicPeriod"/>
            </a:pPr>
            <a:endParaRPr lang="it-IT" sz="2400" dirty="0" smtClean="0">
              <a:latin typeface="ArialMT" charset="0"/>
            </a:endParaRPr>
          </a:p>
          <a:p>
            <a:pPr algn="ctr">
              <a:buFont typeface="+mj-lt"/>
              <a:buAutoNum type="arabicPeriod"/>
            </a:pPr>
            <a:r>
              <a:rPr lang="it-IT" sz="2400" dirty="0" smtClean="0">
                <a:latin typeface="ArialMT" charset="0"/>
              </a:rPr>
              <a:t>(</a:t>
            </a:r>
            <a:r>
              <a:rPr lang="it-IT" sz="2400" dirty="0">
                <a:latin typeface="ArialMT" charset="0"/>
              </a:rPr>
              <a:t>e)  Attivazione di uno sportello di ascolto </a:t>
            </a:r>
            <a:endParaRPr lang="it-IT" sz="2400" dirty="0"/>
          </a:p>
          <a:p>
            <a:pPr algn="ctr">
              <a:buFont typeface="+mj-lt"/>
              <a:buAutoNum type="arabicPeriod"/>
            </a:pPr>
            <a:endParaRPr lang="it-IT" sz="2400" dirty="0" smtClean="0">
              <a:latin typeface="ArialMT" charset="0"/>
            </a:endParaRPr>
          </a:p>
          <a:p>
            <a:pPr algn="ctr">
              <a:buFont typeface="+mj-lt"/>
              <a:buAutoNum type="arabicPeriod"/>
            </a:pPr>
            <a:r>
              <a:rPr lang="it-IT" sz="2400" dirty="0" smtClean="0">
                <a:latin typeface="ArialMT" charset="0"/>
              </a:rPr>
              <a:t>(</a:t>
            </a:r>
            <a:r>
              <a:rPr lang="it-IT" sz="2400" dirty="0" err="1">
                <a:latin typeface="ArialMT" charset="0"/>
              </a:rPr>
              <a:t>f</a:t>
            </a:r>
            <a:r>
              <a:rPr lang="it-IT" sz="2400" dirty="0">
                <a:latin typeface="ArialMT" charset="0"/>
              </a:rPr>
              <a:t>)  Programmi di </a:t>
            </a:r>
            <a:r>
              <a:rPr lang="it-IT" sz="2400" dirty="0" err="1">
                <a:latin typeface="ArialMT" charset="0"/>
              </a:rPr>
              <a:t>peer</a:t>
            </a:r>
            <a:r>
              <a:rPr lang="it-IT" sz="2400" dirty="0">
                <a:latin typeface="ArialMT" charset="0"/>
              </a:rPr>
              <a:t> </a:t>
            </a:r>
            <a:r>
              <a:rPr lang="it-IT" sz="2400" dirty="0" err="1">
                <a:latin typeface="ArialMT" charset="0"/>
              </a:rPr>
              <a:t>support</a:t>
            </a:r>
            <a:r>
              <a:rPr lang="it-IT" sz="2400" dirty="0">
                <a:latin typeface="ArialMT" charset="0"/>
              </a:rPr>
              <a:t> </a:t>
            </a:r>
            <a:endParaRPr lang="it-IT" sz="2400" dirty="0">
              <a:effectLst/>
            </a:endParaRPr>
          </a:p>
        </p:txBody>
      </p:sp>
    </p:spTree>
    <p:extLst>
      <p:ext uri="{BB962C8B-B14F-4D97-AF65-F5344CB8AC3E}">
        <p14:creationId xmlns:p14="http://schemas.microsoft.com/office/powerpoint/2010/main" val="834407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7504" y="260648"/>
            <a:ext cx="8892480" cy="4339650"/>
          </a:xfrm>
          <a:prstGeom prst="rect">
            <a:avLst/>
          </a:prstGeom>
        </p:spPr>
        <p:txBody>
          <a:bodyPr wrap="square">
            <a:spAutoFit/>
          </a:bodyPr>
          <a:lstStyle/>
          <a:p>
            <a:pPr algn="ctr"/>
            <a:r>
              <a:rPr lang="it-IT" sz="1600" b="1" dirty="0" smtClean="0">
                <a:latin typeface="Helvetica" charset="0"/>
              </a:rPr>
              <a:t>Supporto </a:t>
            </a:r>
            <a:r>
              <a:rPr lang="it-IT" sz="1600" b="1" dirty="0">
                <a:latin typeface="Helvetica" charset="0"/>
              </a:rPr>
              <a:t>tra pari</a:t>
            </a:r>
            <a:r>
              <a:rPr lang="it-IT" sz="1600" dirty="0">
                <a:latin typeface="Helvetica" charset="0"/>
              </a:rPr>
              <a:t>: </a:t>
            </a:r>
            <a:endParaRPr lang="it-IT" sz="1600" dirty="0" smtClean="0">
              <a:latin typeface="Helvetica" charset="0"/>
            </a:endParaRPr>
          </a:p>
          <a:p>
            <a:r>
              <a:rPr lang="it-IT" sz="1400" dirty="0" smtClean="0">
                <a:latin typeface="Helvetica" charset="0"/>
              </a:rPr>
              <a:t>(</a:t>
            </a:r>
            <a:r>
              <a:rPr lang="it-IT" sz="1400" dirty="0">
                <a:latin typeface="Helvetica" charset="0"/>
              </a:rPr>
              <a:t>in Inglese </a:t>
            </a:r>
            <a:r>
              <a:rPr lang="it-IT" sz="1400" dirty="0" err="1">
                <a:latin typeface="Helvetica" charset="0"/>
              </a:rPr>
              <a:t>peer</a:t>
            </a:r>
            <a:r>
              <a:rPr lang="it-IT" sz="1400" dirty="0">
                <a:latin typeface="Helvetica" charset="0"/>
              </a:rPr>
              <a:t> </a:t>
            </a:r>
            <a:r>
              <a:rPr lang="it-IT" sz="1400" dirty="0" err="1">
                <a:latin typeface="Helvetica" charset="0"/>
              </a:rPr>
              <a:t>support</a:t>
            </a:r>
            <a:r>
              <a:rPr lang="it-IT" sz="1400" dirty="0">
                <a:latin typeface="Helvetica" charset="0"/>
              </a:rPr>
              <a:t>) intervento in cui un gruppo di bambini o ragazzi all’interno della scuola (in genere almeno 2 per classe) seguono degli incontri di formazione condotti dallo Psicologo per diventare supporters (la traduzione italiana che è stata usata da </a:t>
            </a:r>
            <a:r>
              <a:rPr lang="it-IT" sz="1400" dirty="0" err="1">
                <a:latin typeface="Helvetica" charset="0"/>
              </a:rPr>
              <a:t>Menesini</a:t>
            </a:r>
            <a:r>
              <a:rPr lang="it-IT" sz="1400" dirty="0">
                <a:latin typeface="Helvetica" charset="0"/>
              </a:rPr>
              <a:t> (2000) è “operatori-amici”) ovvero compagni che possono farsi vicino alle persone che incontrano problemi di bullismo o di altro genere all’interno della comunità scolastica. L’idea parte da una serie di ricerche fra cui Smith, </a:t>
            </a:r>
            <a:r>
              <a:rPr lang="it-IT" sz="1400" dirty="0" err="1">
                <a:latin typeface="Helvetica" charset="0"/>
              </a:rPr>
              <a:t>Talamelli</a:t>
            </a:r>
            <a:r>
              <a:rPr lang="it-IT" sz="1400" dirty="0">
                <a:latin typeface="Helvetica" charset="0"/>
              </a:rPr>
              <a:t> et al. (2004) che ha rivelato una grossa difficoltà, per le vittime, a cercare aiuto negli adulti per paura della vendetta del bullo mentre sembra più semplice aprirsi a compagni che possano ascoltare e dare loro sostegno per affrontare il problema in maniera efficace. Lo sviluppo delle capacità empatiche e di ascolto attivo attraverso un training specifico, favorisce, anche in ragazzi molto giovani, l’acquisizione di competenze sociali che possono essere messe a servizio degli altri compagni. Questo tipo di intervento ha rivelato la sua efficacia in decine di scuole inglesi che hanno sperimentato come il clima della scuola possa migliorare con la presenza di coetanei a cui rivolgersi in situazioni di difficoltà. Il vantaggio di questo approccio è il forte investimento nella popolazione scolastica che si trova ad essere in prima linea contro il bullismo; vi è un miglioramento nel senso di responsabilità di ciascuno, una tensione diffusa verso azioni di promozione all’interno della scuola per favorire un’atmosfera in cui l’atto di bullismo venga riconosciuto e scoraggiato perché rifiutato dal sistema di norme che gli studenti stessi si sono dati.</a:t>
            </a:r>
          </a:p>
          <a:p>
            <a:r>
              <a:rPr lang="it-IT" dirty="0"/>
              <a:t/>
            </a:r>
            <a:br>
              <a:rPr lang="it-IT" dirty="0"/>
            </a:br>
            <a:endParaRPr lang="it-IT" dirty="0"/>
          </a:p>
        </p:txBody>
      </p:sp>
    </p:spTree>
    <p:extLst>
      <p:ext uri="{BB962C8B-B14F-4D97-AF65-F5344CB8AC3E}">
        <p14:creationId xmlns:p14="http://schemas.microsoft.com/office/powerpoint/2010/main" val="157694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548680"/>
            <a:ext cx="8208911" cy="2246769"/>
          </a:xfrm>
          <a:prstGeom prst="rect">
            <a:avLst/>
          </a:prstGeom>
        </p:spPr>
        <p:txBody>
          <a:bodyPr wrap="square">
            <a:spAutoFit/>
          </a:bodyPr>
          <a:lstStyle/>
          <a:p>
            <a:pPr algn="ctr"/>
            <a:r>
              <a:rPr lang="it-IT" sz="2800" b="1" dirty="0" smtClean="0"/>
              <a:t>Bullismo e </a:t>
            </a:r>
            <a:r>
              <a:rPr lang="it-IT" sz="2800" b="1" dirty="0" err="1" smtClean="0"/>
              <a:t>cyberbullismo</a:t>
            </a:r>
            <a:r>
              <a:rPr lang="it-IT" sz="2800" b="1" dirty="0" smtClean="0"/>
              <a:t>,</a:t>
            </a:r>
            <a:r>
              <a:rPr lang="it-IT" sz="2800" dirty="0" smtClean="0"/>
              <a:t/>
            </a:r>
            <a:br>
              <a:rPr lang="it-IT" sz="2800" dirty="0" smtClean="0"/>
            </a:br>
            <a:r>
              <a:rPr lang="it-IT" sz="2800" b="1" dirty="0" smtClean="0"/>
              <a:t>Giannini e Boldrini siglano Protocollo d’Intesa</a:t>
            </a:r>
            <a:r>
              <a:rPr lang="it-IT" sz="2800" dirty="0" smtClean="0"/>
              <a:t/>
            </a:r>
            <a:br>
              <a:rPr lang="it-IT" sz="2800" dirty="0" smtClean="0"/>
            </a:br>
            <a:r>
              <a:rPr lang="it-IT" sz="2800" b="1" dirty="0" smtClean="0"/>
              <a:t>per la conoscenza dei diritti e dei doveri in internet</a:t>
            </a:r>
            <a:r>
              <a:rPr lang="it-IT" sz="2800" dirty="0" smtClean="0"/>
              <a:t/>
            </a:r>
            <a:br>
              <a:rPr lang="it-IT" sz="2800" dirty="0" smtClean="0"/>
            </a:br>
            <a:r>
              <a:rPr lang="it-IT" sz="2800" b="1" dirty="0" smtClean="0"/>
              <a:t>Presentato il Piano nazionale del </a:t>
            </a:r>
            <a:r>
              <a:rPr lang="it-IT" sz="2800" b="1" dirty="0" err="1" smtClean="0"/>
              <a:t>Miur</a:t>
            </a:r>
            <a:r>
              <a:rPr lang="it-IT" sz="2800" b="1" dirty="0" smtClean="0"/>
              <a:t> per le scuole</a:t>
            </a:r>
            <a:r>
              <a:rPr lang="it-IT" sz="2800" dirty="0" smtClean="0"/>
              <a:t/>
            </a:r>
            <a:br>
              <a:rPr lang="it-IT" sz="2800" dirty="0" smtClean="0"/>
            </a:br>
            <a:r>
              <a:rPr lang="it-IT" sz="2800" b="1" dirty="0" smtClean="0"/>
              <a:t>stanziati 2 milioni di euro per il 2016/2017</a:t>
            </a:r>
            <a:endParaRPr lang="it-IT" sz="2800" dirty="0"/>
          </a:p>
        </p:txBody>
      </p:sp>
    </p:spTree>
    <p:extLst>
      <p:ext uri="{BB962C8B-B14F-4D97-AF65-F5344CB8AC3E}">
        <p14:creationId xmlns:p14="http://schemas.microsoft.com/office/powerpoint/2010/main" val="3733305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33393" y="3171520"/>
            <a:ext cx="8568952" cy="923330"/>
          </a:xfrm>
          <a:prstGeom prst="rect">
            <a:avLst/>
          </a:prstGeom>
        </p:spPr>
        <p:txBody>
          <a:bodyPr wrap="square">
            <a:spAutoFit/>
          </a:bodyPr>
          <a:lstStyle/>
          <a:p>
            <a:pPr algn="ctr"/>
            <a:r>
              <a:rPr lang="it-IT" b="1" i="1" u="sng" dirty="0"/>
              <a:t>PIANO NAZIONALE PER LA PREVENZIONE</a:t>
            </a:r>
          </a:p>
          <a:p>
            <a:pPr algn="ctr"/>
            <a:r>
              <a:rPr lang="it-IT" b="1" i="1" u="sng" dirty="0"/>
              <a:t>DEL BULLISMO E DEL CYBER-BULLISMO A SCUOLA</a:t>
            </a:r>
          </a:p>
          <a:p>
            <a:pPr algn="ctr"/>
            <a:r>
              <a:rPr lang="it-IT" b="1" i="1" u="sng" dirty="0"/>
              <a:t>2016/2017</a:t>
            </a:r>
          </a:p>
        </p:txBody>
      </p:sp>
      <p:sp>
        <p:nvSpPr>
          <p:cNvPr id="6" name="CasellaDiTesto 5"/>
          <p:cNvSpPr txBox="1"/>
          <p:nvPr/>
        </p:nvSpPr>
        <p:spPr>
          <a:xfrm>
            <a:off x="2123728" y="421979"/>
            <a:ext cx="4536504" cy="2800767"/>
          </a:xfrm>
          <a:prstGeom prst="rect">
            <a:avLst/>
          </a:prstGeom>
          <a:noFill/>
        </p:spPr>
        <p:txBody>
          <a:bodyPr wrap="square" rtlCol="0">
            <a:spAutoFit/>
          </a:bodyPr>
          <a:lstStyle/>
          <a:p>
            <a:pPr algn="ctr"/>
            <a:r>
              <a:rPr lang="it-IT" sz="4400" b="1" dirty="0" smtClean="0"/>
              <a:t>Le scuole</a:t>
            </a:r>
          </a:p>
          <a:p>
            <a:pPr algn="ctr"/>
            <a:r>
              <a:rPr lang="it-IT" sz="4400" b="1" dirty="0" smtClean="0"/>
              <a:t>Unite contro</a:t>
            </a:r>
          </a:p>
          <a:p>
            <a:pPr algn="ctr"/>
            <a:r>
              <a:rPr lang="it-IT" sz="4400" b="1" dirty="0" smtClean="0"/>
              <a:t>Il</a:t>
            </a:r>
          </a:p>
          <a:p>
            <a:pPr algn="ctr"/>
            <a:r>
              <a:rPr lang="it-IT" sz="4400" b="1" dirty="0" smtClean="0"/>
              <a:t>Bullismo</a:t>
            </a:r>
            <a:endParaRPr lang="it-IT" sz="4400" b="1" dirty="0"/>
          </a:p>
        </p:txBody>
      </p:sp>
    </p:spTree>
    <p:extLst>
      <p:ext uri="{BB962C8B-B14F-4D97-AF65-F5344CB8AC3E}">
        <p14:creationId xmlns:p14="http://schemas.microsoft.com/office/powerpoint/2010/main" val="1059110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55576" y="0"/>
            <a:ext cx="7776864" cy="3785652"/>
          </a:xfrm>
          <a:prstGeom prst="rect">
            <a:avLst/>
          </a:prstGeom>
        </p:spPr>
        <p:txBody>
          <a:bodyPr wrap="square">
            <a:spAutoFit/>
          </a:bodyPr>
          <a:lstStyle/>
          <a:p>
            <a:pPr algn="ctr"/>
            <a:r>
              <a:rPr lang="it-IT" sz="2000" dirty="0"/>
              <a:t>LE AZIONI</a:t>
            </a:r>
          </a:p>
          <a:p>
            <a:pPr algn="ctr"/>
            <a:r>
              <a:rPr lang="it-IT" sz="2000" dirty="0"/>
              <a:t>- Un Nodo blu contro il bullismo: Giornata</a:t>
            </a:r>
          </a:p>
          <a:p>
            <a:pPr algn="ctr"/>
            <a:r>
              <a:rPr lang="it-IT" sz="2000" dirty="0"/>
              <a:t>nazionale contro il bullismo a scuola</a:t>
            </a:r>
          </a:p>
          <a:p>
            <a:pPr algn="ctr"/>
            <a:r>
              <a:rPr lang="it-IT" sz="2000" dirty="0"/>
              <a:t>- Generazioni Connesse</a:t>
            </a:r>
          </a:p>
          <a:p>
            <a:pPr algn="ctr"/>
            <a:r>
              <a:rPr lang="it-IT" sz="2000" dirty="0"/>
              <a:t>- Formazione dei docenti</a:t>
            </a:r>
          </a:p>
          <a:p>
            <a:pPr algn="ctr"/>
            <a:r>
              <a:rPr lang="it-IT" sz="2000" dirty="0"/>
              <a:t>- Il MIUR e la Polizia di Stato</a:t>
            </a:r>
          </a:p>
          <a:p>
            <a:pPr algn="ctr"/>
            <a:r>
              <a:rPr lang="it-IT" sz="2000" dirty="0"/>
              <a:t>- MIUR e </a:t>
            </a:r>
            <a:r>
              <a:rPr lang="it-IT" sz="2000" dirty="0" err="1"/>
              <a:t>SoS</a:t>
            </a:r>
            <a:r>
              <a:rPr lang="it-IT" sz="2000" dirty="0"/>
              <a:t> il Telefono Azzurro</a:t>
            </a:r>
          </a:p>
          <a:p>
            <a:pPr algn="ctr"/>
            <a:r>
              <a:rPr lang="it-IT" sz="2000" dirty="0"/>
              <a:t>- Format tv </a:t>
            </a:r>
            <a:r>
              <a:rPr lang="it-IT" sz="2000" dirty="0" err="1"/>
              <a:t>maipiubullismo</a:t>
            </a:r>
            <a:endParaRPr lang="it-IT" sz="2000" dirty="0"/>
          </a:p>
          <a:p>
            <a:pPr algn="ctr"/>
            <a:r>
              <a:rPr lang="it-IT" sz="2000" dirty="0"/>
              <a:t>- Verso una scuola amica – “bullo”</a:t>
            </a:r>
          </a:p>
          <a:p>
            <a:pPr algn="ctr"/>
            <a:r>
              <a:rPr lang="it-IT" sz="2000" dirty="0"/>
              <a:t>- No </a:t>
            </a:r>
            <a:r>
              <a:rPr lang="it-IT" sz="2000" dirty="0" err="1"/>
              <a:t>hate</a:t>
            </a:r>
            <a:r>
              <a:rPr lang="it-IT" sz="2000" dirty="0"/>
              <a:t> </a:t>
            </a:r>
            <a:r>
              <a:rPr lang="it-IT" sz="2000" dirty="0" err="1"/>
              <a:t>speech</a:t>
            </a:r>
            <a:endParaRPr lang="it-IT" sz="2000" dirty="0"/>
          </a:p>
          <a:p>
            <a:pPr algn="ctr"/>
            <a:r>
              <a:rPr lang="fr-FR" sz="2000" dirty="0"/>
              <a:t>- Il Tour “Un </a:t>
            </a:r>
            <a:r>
              <a:rPr lang="fr-FR" sz="2000" dirty="0" err="1"/>
              <a:t>Bacio</a:t>
            </a:r>
            <a:r>
              <a:rPr lang="fr-FR" sz="2000" dirty="0"/>
              <a:t> </a:t>
            </a:r>
            <a:r>
              <a:rPr lang="fr-FR" sz="2000" dirty="0" err="1"/>
              <a:t>Experience</a:t>
            </a:r>
            <a:r>
              <a:rPr lang="fr-FR" sz="2000" dirty="0"/>
              <a:t>”</a:t>
            </a:r>
          </a:p>
          <a:p>
            <a:pPr algn="ctr"/>
            <a:r>
              <a:rPr lang="it-IT" sz="2000" dirty="0"/>
              <a:t>- I Protocolli d’Intesa</a:t>
            </a:r>
          </a:p>
        </p:txBody>
      </p:sp>
    </p:spTree>
    <p:extLst>
      <p:ext uri="{BB962C8B-B14F-4D97-AF65-F5344CB8AC3E}">
        <p14:creationId xmlns:p14="http://schemas.microsoft.com/office/powerpoint/2010/main" val="1792321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0" y="116632"/>
            <a:ext cx="9036496" cy="3908762"/>
          </a:xfrm>
          <a:prstGeom prst="rect">
            <a:avLst/>
          </a:prstGeom>
          <a:noFill/>
        </p:spPr>
        <p:txBody>
          <a:bodyPr wrap="square" rtlCol="0">
            <a:spAutoFit/>
          </a:bodyPr>
          <a:lstStyle/>
          <a:p>
            <a:pPr algn="ctr"/>
            <a:r>
              <a:rPr lang="it-IT" sz="4000" dirty="0"/>
              <a:t>Azione 1</a:t>
            </a:r>
          </a:p>
          <a:p>
            <a:pPr algn="ctr"/>
            <a:r>
              <a:rPr lang="it-IT" sz="4000" dirty="0"/>
              <a:t>#</a:t>
            </a:r>
            <a:r>
              <a:rPr lang="it-IT" sz="4000" dirty="0" smtClean="0"/>
              <a:t>Un Nodo Blu</a:t>
            </a:r>
            <a:r>
              <a:rPr lang="it-IT" sz="4000" dirty="0"/>
              <a:t> </a:t>
            </a:r>
            <a:r>
              <a:rPr lang="it-IT" sz="4000" dirty="0" smtClean="0"/>
              <a:t>contro </a:t>
            </a:r>
            <a:r>
              <a:rPr lang="it-IT" sz="4000" dirty="0"/>
              <a:t>il Bullismo:</a:t>
            </a:r>
          </a:p>
          <a:p>
            <a:pPr algn="ctr"/>
            <a:r>
              <a:rPr lang="it-IT" sz="2400" dirty="0"/>
              <a:t>Giornata </a:t>
            </a:r>
            <a:r>
              <a:rPr lang="it-IT" sz="2400" dirty="0" smtClean="0"/>
              <a:t>Nazionale contro </a:t>
            </a:r>
            <a:r>
              <a:rPr lang="it-IT" sz="2400" dirty="0"/>
              <a:t>il </a:t>
            </a:r>
            <a:r>
              <a:rPr lang="it-IT" sz="2400" dirty="0" smtClean="0"/>
              <a:t>Bullismo a Scuola</a:t>
            </a:r>
          </a:p>
          <a:p>
            <a:r>
              <a:rPr lang="it-IT" sz="2400" dirty="0"/>
              <a:t>“</a:t>
            </a:r>
            <a:r>
              <a:rPr lang="it-IT" sz="2400" i="1" dirty="0"/>
              <a:t>Un Nodo Blu - le scuole unite contro il bullismo</a:t>
            </a:r>
            <a:r>
              <a:rPr lang="it-IT" sz="2400" dirty="0"/>
              <a:t>”. Un’iniziativa lanciata dal </a:t>
            </a:r>
            <a:r>
              <a:rPr lang="it-IT" sz="2400" b="1" dirty="0"/>
              <a:t>Ministero dell’Istruzione, dell’Università e </a:t>
            </a:r>
            <a:r>
              <a:rPr lang="it-IT" sz="2400" b="1" dirty="0" smtClean="0"/>
              <a:t>della Ricerca</a:t>
            </a:r>
            <a:r>
              <a:rPr lang="it-IT" sz="2400" dirty="0"/>
              <a:t> nell’ambito del Piano nazionale per la prevenzione del bullismo e del </a:t>
            </a:r>
            <a:r>
              <a:rPr lang="it-IT" sz="2400" dirty="0" err="1"/>
              <a:t>cyberbullismo</a:t>
            </a:r>
            <a:r>
              <a:rPr lang="it-IT" sz="2400" dirty="0"/>
              <a:t> a scuola. Il tema </a:t>
            </a:r>
            <a:r>
              <a:rPr lang="it-IT" sz="2400" dirty="0" smtClean="0"/>
              <a:t>è stato  </a:t>
            </a:r>
            <a:r>
              <a:rPr lang="it-IT" sz="2400" dirty="0"/>
              <a:t>rilanciato </a:t>
            </a:r>
            <a:r>
              <a:rPr lang="it-IT" sz="2400" dirty="0" smtClean="0"/>
              <a:t> </a:t>
            </a:r>
            <a:r>
              <a:rPr lang="it-IT" sz="2400" dirty="0"/>
              <a:t>anche nel </a:t>
            </a:r>
            <a:r>
              <a:rPr lang="it-IT" sz="2400" dirty="0" smtClean="0"/>
              <a:t>corso  del </a:t>
            </a:r>
            <a:r>
              <a:rPr lang="it-IT" sz="2400" b="1" dirty="0"/>
              <a:t>Festival di </a:t>
            </a:r>
            <a:r>
              <a:rPr lang="it-IT" sz="2400" b="1" dirty="0" smtClean="0"/>
              <a:t>Sanremo </a:t>
            </a:r>
            <a:r>
              <a:rPr lang="it-IT" sz="2400" dirty="0" smtClean="0"/>
              <a:t>e </a:t>
            </a:r>
            <a:r>
              <a:rPr lang="it-IT" sz="2400" dirty="0"/>
              <a:t>durante il dopo </a:t>
            </a:r>
            <a:r>
              <a:rPr lang="it-IT" sz="2400" dirty="0" smtClean="0"/>
              <a:t>Festival.</a:t>
            </a:r>
          </a:p>
          <a:p>
            <a:r>
              <a:rPr lang="it-IT" sz="2400" dirty="0" err="1"/>
              <a:t>https</a:t>
            </a:r>
            <a:r>
              <a:rPr lang="it-IT" sz="2400" dirty="0"/>
              <a:t>://</a:t>
            </a:r>
            <a:r>
              <a:rPr lang="it-IT" sz="2400" dirty="0" err="1"/>
              <a:t>www.youtube.com</a:t>
            </a:r>
            <a:r>
              <a:rPr lang="it-IT" sz="2400" dirty="0"/>
              <a:t>/</a:t>
            </a:r>
            <a:r>
              <a:rPr lang="it-IT" sz="2400" dirty="0" err="1"/>
              <a:t>watch?v</a:t>
            </a:r>
            <a:r>
              <a:rPr lang="it-IT" sz="2400" dirty="0"/>
              <a:t>=IAZWc543V40</a:t>
            </a:r>
            <a:endParaRPr lang="it-IT" sz="2400" dirty="0" smtClean="0"/>
          </a:p>
        </p:txBody>
      </p:sp>
      <p:pic>
        <p:nvPicPr>
          <p:cNvPr id="3" name="Immagine 2"/>
          <p:cNvPicPr>
            <a:picLocks noChangeAspect="1"/>
          </p:cNvPicPr>
          <p:nvPr/>
        </p:nvPicPr>
        <p:blipFill>
          <a:blip r:embed="rId2"/>
          <a:stretch>
            <a:fillRect/>
          </a:stretch>
        </p:blipFill>
        <p:spPr>
          <a:xfrm>
            <a:off x="179512" y="4025394"/>
            <a:ext cx="8784976" cy="2400300"/>
          </a:xfrm>
          <a:prstGeom prst="rect">
            <a:avLst/>
          </a:prstGeom>
        </p:spPr>
      </p:pic>
    </p:spTree>
    <p:extLst>
      <p:ext uri="{BB962C8B-B14F-4D97-AF65-F5344CB8AC3E}">
        <p14:creationId xmlns:p14="http://schemas.microsoft.com/office/powerpoint/2010/main" val="2274230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7504" y="188640"/>
            <a:ext cx="8928992" cy="4031873"/>
          </a:xfrm>
          <a:prstGeom prst="rect">
            <a:avLst/>
          </a:prstGeom>
          <a:noFill/>
        </p:spPr>
        <p:txBody>
          <a:bodyPr wrap="square" rtlCol="0">
            <a:spAutoFit/>
          </a:bodyPr>
          <a:lstStyle/>
          <a:p>
            <a:r>
              <a:rPr lang="it-IT" sz="1600" dirty="0"/>
              <a:t>Il 17 Ottobre parte la Call To Action, rivolta a </a:t>
            </a:r>
            <a:r>
              <a:rPr lang="it-IT" sz="1600" dirty="0" smtClean="0"/>
              <a:t>tutte le </a:t>
            </a:r>
            <a:r>
              <a:rPr lang="it-IT" sz="1600" dirty="0"/>
              <a:t>scuole italiane, per l’elaborazione di </a:t>
            </a:r>
            <a:r>
              <a:rPr lang="it-IT" sz="1600" dirty="0" smtClean="0"/>
              <a:t>interventi di </a:t>
            </a:r>
          </a:p>
          <a:p>
            <a:r>
              <a:rPr lang="it-IT" sz="1600" dirty="0" smtClean="0"/>
              <a:t>sensibilizzazione</a:t>
            </a:r>
            <a:r>
              <a:rPr lang="it-IT" sz="1600" dirty="0"/>
              <a:t>, prevenzione e contrasto </a:t>
            </a:r>
            <a:r>
              <a:rPr lang="it-IT" sz="1600" dirty="0" smtClean="0"/>
              <a:t>del fenomeno </a:t>
            </a:r>
            <a:r>
              <a:rPr lang="it-IT" sz="1600" dirty="0"/>
              <a:t>del bullismo e del </a:t>
            </a:r>
            <a:r>
              <a:rPr lang="it-IT" sz="1600" dirty="0" err="1"/>
              <a:t>cyberbullismo</a:t>
            </a:r>
            <a:r>
              <a:rPr lang="it-IT" sz="1600" dirty="0"/>
              <a:t>. La</a:t>
            </a:r>
          </a:p>
          <a:p>
            <a:r>
              <a:rPr lang="it-IT" sz="1600" dirty="0"/>
              <a:t>cifra stanziata per la realizzazione </a:t>
            </a:r>
            <a:r>
              <a:rPr lang="it-IT" sz="1600" dirty="0" smtClean="0"/>
              <a:t>dell’iniziativa durante </a:t>
            </a:r>
            <a:r>
              <a:rPr lang="it-IT" sz="1600" dirty="0"/>
              <a:t>il corrente anno scolastico è di</a:t>
            </a:r>
          </a:p>
          <a:p>
            <a:r>
              <a:rPr lang="it-IT" sz="1600" b="1" dirty="0"/>
              <a:t>2.000.000,00 di euro.</a:t>
            </a:r>
          </a:p>
          <a:p>
            <a:r>
              <a:rPr lang="it-IT" sz="1600" dirty="0"/>
              <a:t>In occasione della </a:t>
            </a:r>
            <a:r>
              <a:rPr lang="it-IT" sz="1600" b="1" dirty="0"/>
              <a:t>“Prima Giornata </a:t>
            </a:r>
            <a:r>
              <a:rPr lang="it-IT" sz="1600" b="1" dirty="0" smtClean="0"/>
              <a:t>nazionale contro </a:t>
            </a:r>
            <a:r>
              <a:rPr lang="it-IT" sz="1600" b="1" dirty="0"/>
              <a:t>il bullismo a scuola”, che avrà luogo il 7</a:t>
            </a:r>
          </a:p>
          <a:p>
            <a:r>
              <a:rPr lang="it-IT" sz="1600" b="1" dirty="0"/>
              <a:t>febbraio 2017, </a:t>
            </a:r>
            <a:r>
              <a:rPr lang="it-IT" sz="1600" dirty="0"/>
              <a:t>in coincidenza con la </a:t>
            </a:r>
            <a:r>
              <a:rPr lang="it-IT" sz="1600" dirty="0" smtClean="0"/>
              <a:t>Giornata Europea </a:t>
            </a:r>
            <a:r>
              <a:rPr lang="it-IT" sz="1600" dirty="0"/>
              <a:t>della Sicurezza in Rete indetta dalla Commissione Europea (</a:t>
            </a:r>
            <a:r>
              <a:rPr lang="it-IT" sz="1600" dirty="0" err="1"/>
              <a:t>Safer</a:t>
            </a:r>
            <a:r>
              <a:rPr lang="it-IT" sz="1600" dirty="0"/>
              <a:t> Internet </a:t>
            </a:r>
            <a:r>
              <a:rPr lang="it-IT" sz="1600" dirty="0" err="1"/>
              <a:t>Day</a:t>
            </a:r>
            <a:r>
              <a:rPr lang="it-IT" sz="1600" dirty="0"/>
              <a:t>), </a:t>
            </a:r>
            <a:r>
              <a:rPr lang="it-IT" sz="1600" dirty="0" err="1" smtClean="0"/>
              <a:t>verrannopresentate</a:t>
            </a:r>
            <a:r>
              <a:rPr lang="it-IT" sz="1600" dirty="0" smtClean="0"/>
              <a:t> </a:t>
            </a:r>
            <a:r>
              <a:rPr lang="it-IT" sz="1600" dirty="0"/>
              <a:t>le migliori proposte didattiche elaborate dalle scuole ma, soprattutto, tutte le </a:t>
            </a:r>
            <a:r>
              <a:rPr lang="it-IT" sz="1600" dirty="0" smtClean="0"/>
              <a:t>istituzioni scolastiche </a:t>
            </a:r>
            <a:r>
              <a:rPr lang="it-IT" sz="1600" dirty="0"/>
              <a:t>italiane saranno chiamate a dire “NO” al bullismo a scuola, dedicando la giornata ad </a:t>
            </a:r>
            <a:r>
              <a:rPr lang="it-IT" sz="1600" dirty="0" smtClean="0"/>
              <a:t>azioni di </a:t>
            </a:r>
            <a:r>
              <a:rPr lang="it-IT" sz="1600" dirty="0"/>
              <a:t>sensibilizzazione rivolte non solo agli studenti ma a tutta la comunità.</a:t>
            </a:r>
          </a:p>
          <a:p>
            <a:r>
              <a:rPr lang="it-IT" sz="1600" b="1" dirty="0"/>
              <a:t>Le scuole saranno anche chiamate a contribuire alla realizzazione del primo spot contro il bullismo</a:t>
            </a:r>
          </a:p>
          <a:p>
            <a:r>
              <a:rPr lang="it-IT" sz="1600" b="1" dirty="0"/>
              <a:t>e il cyber-bullismo, </a:t>
            </a:r>
            <a:r>
              <a:rPr lang="it-IT" sz="1600" dirty="0"/>
              <a:t>che dovrà essere progettato e realizzato interamente dagli studenti. Una commissione</a:t>
            </a:r>
          </a:p>
          <a:p>
            <a:r>
              <a:rPr lang="it-IT" sz="1600" dirty="0"/>
              <a:t>di esperti selezionerà la migliore proposta che sarà rivista ed eventualmente migliorata da un</a:t>
            </a:r>
          </a:p>
          <a:p>
            <a:r>
              <a:rPr lang="it-IT" sz="1600" dirty="0"/>
              <a:t>team di professionisti della comunicazione prima della messa in onda sulle principali reti televisive</a:t>
            </a:r>
          </a:p>
          <a:p>
            <a:r>
              <a:rPr lang="it-IT" sz="1600" b="1" dirty="0"/>
              <a:t>La Campagna Nazionale si chiamerà “Il Nodo Blu contro il Bullismo” </a:t>
            </a:r>
            <a:r>
              <a:rPr lang="it-IT" sz="1600" dirty="0"/>
              <a:t>e tutti gli studenti e le scuole</a:t>
            </a:r>
          </a:p>
          <a:p>
            <a:r>
              <a:rPr lang="it-IT" sz="1600" dirty="0"/>
              <a:t>che aderiranno alla campagna saranno chiamati ad indossare, appendere o mostrare il simbolo della</a:t>
            </a:r>
          </a:p>
          <a:p>
            <a:r>
              <a:rPr lang="it-IT" sz="1600" dirty="0"/>
              <a:t>lotta nazionale delle scuole italiane contro il Bullismo.</a:t>
            </a:r>
          </a:p>
        </p:txBody>
      </p:sp>
    </p:spTree>
    <p:extLst>
      <p:ext uri="{BB962C8B-B14F-4D97-AF65-F5344CB8AC3E}">
        <p14:creationId xmlns:p14="http://schemas.microsoft.com/office/powerpoint/2010/main" val="2551102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752" y="332656"/>
            <a:ext cx="4320480" cy="3477875"/>
          </a:xfrm>
          <a:prstGeom prst="rect">
            <a:avLst/>
          </a:prstGeom>
          <a:noFill/>
        </p:spPr>
        <p:txBody>
          <a:bodyPr wrap="square" rtlCol="0">
            <a:spAutoFit/>
          </a:bodyPr>
          <a:lstStyle/>
          <a:p>
            <a:pPr algn="ctr"/>
            <a:r>
              <a:rPr lang="it-IT" sz="4400" dirty="0"/>
              <a:t>Azione 2</a:t>
            </a:r>
          </a:p>
          <a:p>
            <a:pPr algn="ctr"/>
            <a:r>
              <a:rPr lang="it-IT" sz="4400" dirty="0"/>
              <a:t>Generazioni</a:t>
            </a:r>
          </a:p>
          <a:p>
            <a:pPr algn="ctr"/>
            <a:r>
              <a:rPr lang="it-IT" sz="4400" dirty="0"/>
              <a:t>Connesse:</a:t>
            </a:r>
          </a:p>
          <a:p>
            <a:pPr algn="ctr"/>
            <a:r>
              <a:rPr lang="it-IT" sz="4400" dirty="0" err="1"/>
              <a:t>Safer</a:t>
            </a:r>
            <a:r>
              <a:rPr lang="it-IT" sz="4400" dirty="0"/>
              <a:t> Internet</a:t>
            </a:r>
          </a:p>
          <a:p>
            <a:pPr algn="ctr"/>
            <a:r>
              <a:rPr lang="it-IT" sz="4400" dirty="0"/>
              <a:t>Centre - </a:t>
            </a:r>
            <a:r>
              <a:rPr lang="it-IT" sz="4400" dirty="0" err="1"/>
              <a:t>Italy</a:t>
            </a:r>
            <a:endParaRPr lang="it-IT" sz="4400" dirty="0"/>
          </a:p>
        </p:txBody>
      </p:sp>
    </p:spTree>
    <p:extLst>
      <p:ext uri="{BB962C8B-B14F-4D97-AF65-F5344CB8AC3E}">
        <p14:creationId xmlns:p14="http://schemas.microsoft.com/office/powerpoint/2010/main" val="308539008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TotalTime>
  <Words>3205</Words>
  <Application>Microsoft Office PowerPoint</Application>
  <PresentationFormat>Presentazione su schermo (4:3)</PresentationFormat>
  <Paragraphs>223</Paragraphs>
  <Slides>39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39</vt:i4>
      </vt:variant>
    </vt:vector>
  </HeadingPairs>
  <TitlesOfParts>
    <vt:vector size="45" baseType="lpstr">
      <vt:lpstr>Arial</vt:lpstr>
      <vt:lpstr>ArialMT</vt:lpstr>
      <vt:lpstr>Calibri</vt:lpstr>
      <vt:lpstr>Helvetica</vt:lpstr>
      <vt:lpstr>MyriadPro</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Administrator</dc:creator>
  <cp:lastModifiedBy>Iannetti Valentina</cp:lastModifiedBy>
  <cp:revision>27</cp:revision>
  <dcterms:created xsi:type="dcterms:W3CDTF">2017-03-03T09:00:40Z</dcterms:created>
  <dcterms:modified xsi:type="dcterms:W3CDTF">2017-03-06T13:58:21Z</dcterms:modified>
</cp:coreProperties>
</file>