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64" r:id="rId1"/>
  </p:sldMasterIdLst>
  <p:notesMasterIdLst>
    <p:notesMasterId r:id="rId17"/>
  </p:notesMasterIdLst>
  <p:sldIdLst>
    <p:sldId id="278" r:id="rId2"/>
    <p:sldId id="283" r:id="rId3"/>
    <p:sldId id="282" r:id="rId4"/>
    <p:sldId id="279" r:id="rId5"/>
    <p:sldId id="257" r:id="rId6"/>
    <p:sldId id="260" r:id="rId7"/>
    <p:sldId id="259" r:id="rId8"/>
    <p:sldId id="258" r:id="rId9"/>
    <p:sldId id="281" r:id="rId10"/>
    <p:sldId id="261" r:id="rId11"/>
    <p:sldId id="262" r:id="rId12"/>
    <p:sldId id="284" r:id="rId13"/>
    <p:sldId id="280" r:id="rId14"/>
    <p:sldId id="296" r:id="rId15"/>
    <p:sldId id="294" r:id="rId1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1119"/>
    <a:srgbClr val="CE3E4F"/>
    <a:srgbClr val="B8431E"/>
    <a:srgbClr val="CC3300"/>
    <a:srgbClr val="CC0066"/>
    <a:srgbClr val="CC0000"/>
    <a:srgbClr val="E8A2AA"/>
    <a:srgbClr val="C73345"/>
    <a:srgbClr val="FFC611"/>
    <a:srgbClr val="FFDA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513" autoAdjust="0"/>
  </p:normalViewPr>
  <p:slideViewPr>
    <p:cSldViewPr>
      <p:cViewPr varScale="1">
        <p:scale>
          <a:sx n="54" d="100"/>
          <a:sy n="54" d="100"/>
        </p:scale>
        <p:origin x="-1622"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66E6F0-DB9E-4348-BDEE-B27B1701DD8F}" type="datetimeFigureOut">
              <a:rPr lang="it-IT" smtClean="0"/>
              <a:pPr/>
              <a:t>14/03/2017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F01BCD-3D3C-4EC9-8891-262D6A15B49D}" type="slidenum">
              <a:rPr lang="it-IT" smtClean="0"/>
              <a:pPr/>
              <a:t>‹N›</a:t>
            </a:fld>
            <a:endParaRPr lang="it-IT"/>
          </a:p>
        </p:txBody>
      </p:sp>
    </p:spTree>
    <p:extLst>
      <p:ext uri="{BB962C8B-B14F-4D97-AF65-F5344CB8AC3E}">
        <p14:creationId xmlns:p14="http://schemas.microsoft.com/office/powerpoint/2010/main" val="1966254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La narrazione avviene in coppia c’è chi ascolta e chi racconta</a:t>
            </a:r>
            <a:r>
              <a:rPr lang="it-IT" baseline="0" dirty="0" smtClean="0"/>
              <a:t> ; ruoli che si alternano  chi parla ha 5 minuti x raccontare un proprio episodio della propria vita esprimendo vissuti,emozioni e sentimenti   chi ascolta non deve interrompere e alla fine dovrà riferire ciò che ha compreso e soprattutto lo stato d’animo, le emozioni che ha percepito nel compagno e nella sua storia.</a:t>
            </a:r>
            <a:endParaRPr lang="it-IT" baseline="0" smtClean="0"/>
          </a:p>
          <a:p>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14</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cap="none" dirty="0" smtClean="0">
                <a:latin typeface="Arial" pitchFamily="34" charset="0"/>
                <a:cs typeface="Arial" pitchFamily="34" charset="0"/>
              </a:rPr>
              <a:t>Avere</a:t>
            </a:r>
            <a:r>
              <a:rPr lang="it-IT" sz="1200" cap="none" baseline="0" dirty="0" smtClean="0">
                <a:latin typeface="Arial" pitchFamily="34" charset="0"/>
                <a:cs typeface="Arial" pitchFamily="34" charset="0"/>
              </a:rPr>
              <a:t> </a:t>
            </a:r>
            <a:r>
              <a:rPr lang="it-IT" sz="1200" cap="none" dirty="0" smtClean="0">
                <a:latin typeface="Arial" pitchFamily="34" charset="0"/>
                <a:cs typeface="Arial" pitchFamily="34" charset="0"/>
              </a:rPr>
              <a:t>una buona considerazione di se stessi, quindi giudicarsi e pensarsi in termini favorevoli</a:t>
            </a:r>
            <a:r>
              <a:rPr lang="it-IT" sz="1200" cap="none" baseline="0" dirty="0" smtClean="0">
                <a:latin typeface="Arial" pitchFamily="34" charset="0"/>
                <a:cs typeface="Arial" pitchFamily="34" charset="0"/>
              </a:rPr>
              <a:t> </a:t>
            </a:r>
            <a:r>
              <a:rPr lang="it-IT" sz="1200" cap="none" dirty="0" smtClean="0">
                <a:latin typeface="Arial" pitchFamily="34" charset="0"/>
                <a:cs typeface="Arial" pitchFamily="34" charset="0"/>
              </a:rPr>
              <a:t>consente di affrontare in modo efficace quanto la vita ci propone e </a:t>
            </a:r>
          </a:p>
          <a:p>
            <a:r>
              <a:rPr lang="it-IT" sz="1200" cap="none" dirty="0" smtClean="0">
                <a:latin typeface="Arial" pitchFamily="34" charset="0"/>
                <a:cs typeface="Arial" pitchFamily="34" charset="0"/>
              </a:rPr>
              <a:t>di attingere a capacità di ripresa qualora ci si confronti anche con gli inevitabili insuccessi. </a:t>
            </a:r>
          </a:p>
          <a:p>
            <a:r>
              <a:rPr lang="it-IT" sz="1200" cap="none" dirty="0" smtClean="0">
                <a:latin typeface="Arial" pitchFamily="34" charset="0"/>
                <a:cs typeface="Arial" pitchFamily="34" charset="0"/>
              </a:rPr>
              <a:t>una considerazione negativa di se stessi può determinare un maggior timore nell'affrontare i problemi e una minore capacità di recupero di fronte agli insuccessi. </a:t>
            </a:r>
          </a:p>
          <a:p>
            <a:r>
              <a:rPr lang="it-IT" sz="1200" cap="none" dirty="0" smtClean="0">
                <a:latin typeface="Arial" pitchFamily="34" charset="0"/>
                <a:cs typeface="Arial" pitchFamily="34" charset="0"/>
              </a:rPr>
              <a:t>Più è bassa la stima di noi stessi, più i nostri obiettivi sono limitati e addirittura più difficile diventa raggiungerli.</a:t>
            </a:r>
            <a:br>
              <a:rPr lang="it-IT" sz="1200" cap="none" dirty="0" smtClean="0">
                <a:latin typeface="Arial" pitchFamily="34" charset="0"/>
                <a:cs typeface="Arial" pitchFamily="34" charset="0"/>
              </a:rPr>
            </a:br>
            <a:r>
              <a:rPr lang="it-IT" sz="1200" cap="none" dirty="0" smtClean="0">
                <a:latin typeface="Arial" pitchFamily="34" charset="0"/>
                <a:cs typeface="Arial" pitchFamily="34" charset="0"/>
              </a:rPr>
              <a:t>La formazione dell’autostima nella fascia di età che trattiamo è importantissima; infatti i bambini si vedono con gli occhi degli adulti e spesso mancano di autostima </a:t>
            </a:r>
          </a:p>
          <a:p>
            <a:r>
              <a:rPr lang="it-IT" sz="1200" b="1" cap="none" dirty="0" smtClean="0">
                <a:latin typeface="Arial" pitchFamily="34" charset="0"/>
                <a:cs typeface="Arial" pitchFamily="34" charset="0"/>
              </a:rPr>
              <a:t>a causa della concezione di sé che credono</a:t>
            </a:r>
            <a:r>
              <a:rPr lang="it-IT" sz="1200" cap="none" dirty="0" smtClean="0">
                <a:latin typeface="Arial" pitchFamily="34" charset="0"/>
                <a:cs typeface="Arial" pitchFamily="34" charset="0"/>
              </a:rPr>
              <a:t> </a:t>
            </a:r>
            <a:r>
              <a:rPr lang="it-IT" sz="1200" b="1" cap="none" dirty="0" smtClean="0">
                <a:latin typeface="Arial" pitchFamily="34" charset="0"/>
                <a:cs typeface="Arial" pitchFamily="34" charset="0"/>
              </a:rPr>
              <a:t>di suscitare negli altri.</a:t>
            </a:r>
            <a:r>
              <a:rPr lang="it-IT" sz="1200" cap="none" dirty="0" smtClean="0">
                <a:latin typeface="Arial" pitchFamily="34" charset="0"/>
                <a:cs typeface="Arial" pitchFamily="34" charset="0"/>
              </a:rPr>
              <a:t> </a:t>
            </a:r>
          </a:p>
          <a:p>
            <a:r>
              <a:rPr lang="it-IT" sz="1200" cap="none" dirty="0" smtClean="0">
                <a:latin typeface="Arial" pitchFamily="34" charset="0"/>
                <a:cs typeface="Arial" pitchFamily="34" charset="0"/>
              </a:rPr>
              <a:t>percorso verso un corretto uso dell’autostima, capire che ogni traguardo che si raggiunge è sempre un passo avanti che si fa, avere quindi la giusta dose di apprezzamento di sé e conoscenza dei propri limiti, nel rispetto degli altri.</a:t>
            </a:r>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3</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Valutazione della situazione di fatto della</a:t>
            </a:r>
            <a:r>
              <a:rPr lang="it-IT" baseline="0" dirty="0" smtClean="0"/>
              <a:t> classe al momento </a:t>
            </a:r>
            <a:r>
              <a:rPr lang="it-IT" dirty="0" smtClean="0"/>
              <a:t>iniziale del percorso</a:t>
            </a:r>
            <a:endParaRPr lang="it-IT" baseline="0" dirty="0" smtClean="0"/>
          </a:p>
          <a:p>
            <a:r>
              <a:rPr lang="it-IT" dirty="0" smtClean="0"/>
              <a:t>Finale del percorso Vissuto  come momento di condivisione del vissuto complessivo con il gruppo classe verificare come sono andati gli incontri gli effetti che hanno prodotto sul gruppo</a:t>
            </a:r>
          </a:p>
          <a:p>
            <a:r>
              <a:rPr lang="it-IT" dirty="0" smtClean="0"/>
              <a:t>Verificare se gli obiettivi stabiliti sono stati pienamente raggiunti,in parte,o poco raggiunti</a:t>
            </a:r>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tx1"/>
                </a:solidFill>
                <a:latin typeface="+mn-lt"/>
                <a:ea typeface="+mn-ea"/>
                <a:cs typeface="+mn-cs"/>
              </a:rPr>
              <a:t>Favorire una relazione di classe positiva</a:t>
            </a:r>
            <a:r>
              <a:rPr lang="it-IT" sz="1200" kern="1200" baseline="0" dirty="0" smtClean="0">
                <a:solidFill>
                  <a:schemeClr val="tx1"/>
                </a:solidFill>
                <a:latin typeface="+mn-lt"/>
                <a:ea typeface="+mn-ea"/>
                <a:cs typeface="+mn-cs"/>
              </a:rPr>
              <a:t> </a:t>
            </a:r>
            <a:r>
              <a:rPr lang="it-IT" sz="1200" kern="1200" dirty="0" smtClean="0">
                <a:solidFill>
                  <a:schemeClr val="tx1"/>
                </a:solidFill>
                <a:latin typeface="+mn-lt"/>
                <a:ea typeface="+mn-ea"/>
                <a:cs typeface="+mn-cs"/>
              </a:rPr>
              <a:t> è fondamentale al fine di un buon insegnamento e, soprattutto, di un buon apprendimento. </a:t>
            </a:r>
          </a:p>
          <a:p>
            <a:r>
              <a:rPr lang="it-IT" baseline="0" dirty="0" err="1" smtClean="0"/>
              <a:t>Circle</a:t>
            </a:r>
            <a:r>
              <a:rPr lang="it-IT" baseline="0" dirty="0" smtClean="0"/>
              <a:t> </a:t>
            </a:r>
            <a:r>
              <a:rPr lang="it-IT" baseline="0" dirty="0" err="1" smtClean="0"/>
              <a:t>time</a:t>
            </a:r>
            <a:r>
              <a:rPr lang="it-IT" baseline="0" dirty="0" smtClean="0"/>
              <a:t> </a:t>
            </a:r>
            <a:r>
              <a:rPr lang="it-IT" sz="1200" kern="1200" dirty="0" smtClean="0">
                <a:solidFill>
                  <a:schemeClr val="tx1"/>
                </a:solidFill>
                <a:latin typeface="+mn-lt"/>
                <a:ea typeface="+mn-ea"/>
                <a:cs typeface="+mn-cs"/>
              </a:rPr>
              <a:t>è un valido strumento che permette ai</a:t>
            </a:r>
            <a:r>
              <a:rPr lang="it-IT" sz="1200" kern="1200" baseline="0" dirty="0" smtClean="0">
                <a:solidFill>
                  <a:schemeClr val="tx1"/>
                </a:solidFill>
                <a:latin typeface="+mn-lt"/>
                <a:ea typeface="+mn-ea"/>
                <a:cs typeface="+mn-cs"/>
              </a:rPr>
              <a:t> ragazzi </a:t>
            </a:r>
            <a:r>
              <a:rPr lang="it-IT" sz="1200" kern="1200" dirty="0" smtClean="0">
                <a:solidFill>
                  <a:schemeClr val="tx1"/>
                </a:solidFill>
                <a:latin typeface="+mn-lt"/>
                <a:ea typeface="+mn-ea"/>
                <a:cs typeface="+mn-cs"/>
              </a:rPr>
              <a:t>di avere un “luogo” in cui confrontarsi,</a:t>
            </a:r>
          </a:p>
          <a:p>
            <a:r>
              <a:rPr lang="it-IT" sz="1200" kern="1200" dirty="0" smtClean="0">
                <a:solidFill>
                  <a:schemeClr val="tx1"/>
                </a:solidFill>
                <a:latin typeface="+mn-lt"/>
                <a:ea typeface="+mn-ea"/>
                <a:cs typeface="+mn-cs"/>
              </a:rPr>
              <a:t> sperimentare l’empatia, </a:t>
            </a:r>
          </a:p>
          <a:p>
            <a:r>
              <a:rPr lang="it-IT" sz="1200" kern="1200" dirty="0" smtClean="0">
                <a:solidFill>
                  <a:schemeClr val="tx1"/>
                </a:solidFill>
                <a:latin typeface="+mn-lt"/>
                <a:ea typeface="+mn-ea"/>
                <a:cs typeface="+mn-cs"/>
              </a:rPr>
              <a:t>esprimere le proprie emozioni, </a:t>
            </a:r>
          </a:p>
          <a:p>
            <a:r>
              <a:rPr lang="it-IT" sz="1200" kern="1200" dirty="0" smtClean="0">
                <a:solidFill>
                  <a:schemeClr val="tx1"/>
                </a:solidFill>
                <a:latin typeface="+mn-lt"/>
                <a:ea typeface="+mn-ea"/>
                <a:cs typeface="+mn-cs"/>
              </a:rPr>
              <a:t>imparare ad ascoltare e a rispettare i sentimenti dell’altro.</a:t>
            </a:r>
          </a:p>
          <a:p>
            <a:r>
              <a:rPr lang="it-IT" sz="1200" kern="1200" dirty="0" smtClean="0">
                <a:solidFill>
                  <a:schemeClr val="tx1"/>
                </a:solidFill>
                <a:latin typeface="+mn-lt"/>
                <a:ea typeface="+mn-ea"/>
                <a:cs typeface="+mn-cs"/>
              </a:rPr>
              <a:t>L’insegnante ha il ruolo del facilitatore: non giudica, non critica, ma stimola i ragazzi ad interagire con gli altri, ad esprimere senza timore i propri pensieri, ad ascoltare ciò che gli altri dicono senza interrompere.</a:t>
            </a:r>
            <a:r>
              <a:rPr lang="it-IT" dirty="0" smtClean="0"/>
              <a:t/>
            </a:r>
            <a:br>
              <a:rPr lang="it-IT" dirty="0" smtClean="0"/>
            </a:br>
            <a:r>
              <a:rPr lang="it-IT" sz="1200" kern="1200" dirty="0" smtClean="0">
                <a:solidFill>
                  <a:schemeClr val="tx1"/>
                </a:solidFill>
                <a:latin typeface="+mn-lt"/>
                <a:ea typeface="+mn-ea"/>
                <a:cs typeface="+mn-cs"/>
              </a:rPr>
              <a:t>deve osservare i rapporti all’interno del gruppo,</a:t>
            </a:r>
          </a:p>
          <a:p>
            <a:r>
              <a:rPr lang="it-IT" sz="1200" kern="1200" dirty="0" smtClean="0">
                <a:solidFill>
                  <a:schemeClr val="tx1"/>
                </a:solidFill>
                <a:latin typeface="+mn-lt"/>
                <a:ea typeface="+mn-ea"/>
                <a:cs typeface="+mn-cs"/>
              </a:rPr>
              <a:t> stimolare le persone più timide e contenere quelle più aggressive cercando di rendere tutti partecipi della discussione. </a:t>
            </a:r>
          </a:p>
          <a:p>
            <a:r>
              <a:rPr lang="it-IT" sz="1200" kern="1200" dirty="0" smtClean="0">
                <a:solidFill>
                  <a:schemeClr val="tx1"/>
                </a:solidFill>
                <a:latin typeface="+mn-lt"/>
                <a:ea typeface="+mn-ea"/>
                <a:cs typeface="+mn-cs"/>
              </a:rPr>
              <a:t> l’insegnante non sarà il giudice, ma colui che indirizza i ragazzi al dialogo costruttivo, </a:t>
            </a:r>
          </a:p>
          <a:p>
            <a:r>
              <a:rPr lang="it-IT" sz="1200" kern="1200" dirty="0" smtClean="0">
                <a:solidFill>
                  <a:schemeClr val="tx1"/>
                </a:solidFill>
                <a:latin typeface="+mn-lt"/>
                <a:ea typeface="+mn-ea"/>
                <a:cs typeface="+mn-cs"/>
              </a:rPr>
              <a:t>ad accettare e rispettare le diversità di ognuno, </a:t>
            </a:r>
            <a:r>
              <a:rPr lang="it-IT" sz="1200" kern="1200" dirty="0" err="1" smtClean="0">
                <a:solidFill>
                  <a:schemeClr val="tx1"/>
                </a:solidFill>
                <a:latin typeface="+mn-lt"/>
                <a:ea typeface="+mn-ea"/>
                <a:cs typeface="+mn-cs"/>
              </a:rPr>
              <a:t>affinchè</a:t>
            </a:r>
            <a:r>
              <a:rPr lang="it-IT" sz="1200" kern="1200" dirty="0" smtClean="0">
                <a:solidFill>
                  <a:schemeClr val="tx1"/>
                </a:solidFill>
                <a:latin typeface="+mn-lt"/>
                <a:ea typeface="+mn-ea"/>
                <a:cs typeface="+mn-cs"/>
              </a:rPr>
              <a:t> il gruppo sperimenti la </a:t>
            </a:r>
            <a:r>
              <a:rPr lang="it-IT" sz="1200" b="1" u="sng" kern="1200" dirty="0" smtClean="0">
                <a:solidFill>
                  <a:schemeClr val="tx1"/>
                </a:solidFill>
                <a:latin typeface="+mn-lt"/>
                <a:ea typeface="+mn-ea"/>
                <a:cs typeface="+mn-cs"/>
              </a:rPr>
              <a:t>coesione,</a:t>
            </a:r>
            <a:r>
              <a:rPr lang="it-IT" sz="1200" kern="1200" dirty="0" smtClean="0">
                <a:solidFill>
                  <a:schemeClr val="tx1"/>
                </a:solidFill>
                <a:latin typeface="+mn-lt"/>
                <a:ea typeface="+mn-ea"/>
                <a:cs typeface="+mn-cs"/>
              </a:rPr>
              <a:t> attraverso cui è in grado di affrontare con successo compiti comuni. </a:t>
            </a:r>
          </a:p>
          <a:p>
            <a:r>
              <a:rPr lang="it-IT" sz="1200" kern="1200" dirty="0" smtClean="0">
                <a:solidFill>
                  <a:schemeClr val="tx1"/>
                </a:solidFill>
                <a:latin typeface="+mn-lt"/>
                <a:ea typeface="+mn-ea"/>
                <a:cs typeface="+mn-cs"/>
              </a:rPr>
              <a:t>Alla fine si dovrebbe raggiungere </a:t>
            </a:r>
            <a:r>
              <a:rPr lang="it-IT" sz="1200" b="1" u="sng" kern="1200" dirty="0" smtClean="0">
                <a:solidFill>
                  <a:schemeClr val="tx1"/>
                </a:solidFill>
                <a:latin typeface="+mn-lt"/>
                <a:ea typeface="+mn-ea"/>
                <a:cs typeface="+mn-cs"/>
              </a:rPr>
              <a:t>l’interdipendenza</a:t>
            </a:r>
            <a:r>
              <a:rPr lang="it-IT" sz="1200" kern="1200" dirty="0" smtClean="0">
                <a:solidFill>
                  <a:schemeClr val="tx1"/>
                </a:solidFill>
                <a:latin typeface="+mn-lt"/>
                <a:ea typeface="+mn-ea"/>
                <a:cs typeface="+mn-cs"/>
              </a:rPr>
              <a:t>, un livello in cui ogni membro sperimenti piena fiducia negli altri,</a:t>
            </a:r>
          </a:p>
          <a:p>
            <a:r>
              <a:rPr lang="it-IT" sz="1200" kern="1200" dirty="0" smtClean="0">
                <a:solidFill>
                  <a:schemeClr val="tx1"/>
                </a:solidFill>
                <a:latin typeface="+mn-lt"/>
                <a:ea typeface="+mn-ea"/>
                <a:cs typeface="+mn-cs"/>
              </a:rPr>
              <a:t> il che lo rende capace di lavorare serenamente con tutti</a:t>
            </a:r>
          </a:p>
          <a:p>
            <a:r>
              <a:rPr lang="it-IT" sz="1200" kern="1200" dirty="0" smtClean="0">
                <a:solidFill>
                  <a:schemeClr val="tx1"/>
                </a:solidFill>
                <a:latin typeface="+mn-lt"/>
                <a:ea typeface="+mn-ea"/>
                <a:cs typeface="+mn-cs"/>
              </a:rPr>
              <a:t>ciascun membro della classe si senta apprezzato </a:t>
            </a:r>
          </a:p>
          <a:p>
            <a:r>
              <a:rPr lang="it-IT" sz="1200" kern="1200" dirty="0" smtClean="0">
                <a:solidFill>
                  <a:schemeClr val="tx1"/>
                </a:solidFill>
                <a:latin typeface="+mn-lt"/>
                <a:ea typeface="+mn-ea"/>
                <a:cs typeface="+mn-cs"/>
              </a:rPr>
              <a:t> ben inserito </a:t>
            </a:r>
            <a:r>
              <a:rPr lang="it-IT" sz="1200" kern="1200" dirty="0" err="1" smtClean="0">
                <a:solidFill>
                  <a:schemeClr val="tx1"/>
                </a:solidFill>
                <a:latin typeface="+mn-lt"/>
                <a:ea typeface="+mn-ea"/>
                <a:cs typeface="+mn-cs"/>
              </a:rPr>
              <a:t>indiipendentemente</a:t>
            </a:r>
            <a:r>
              <a:rPr lang="it-IT" sz="1200" kern="1200" dirty="0" smtClean="0">
                <a:solidFill>
                  <a:schemeClr val="tx1"/>
                </a:solidFill>
                <a:latin typeface="+mn-lt"/>
                <a:ea typeface="+mn-ea"/>
                <a:cs typeface="+mn-cs"/>
              </a:rPr>
              <a:t> dalle sue prestazioni scolastiche, dal suo aspetto fisico, dalla sua razza, dal suo carattere e,</a:t>
            </a:r>
          </a:p>
          <a:p>
            <a:r>
              <a:rPr lang="it-IT" sz="1200" kern="1200" dirty="0" smtClean="0">
                <a:solidFill>
                  <a:schemeClr val="tx1"/>
                </a:solidFill>
                <a:latin typeface="+mn-lt"/>
                <a:ea typeface="+mn-ea"/>
                <a:cs typeface="+mn-cs"/>
              </a:rPr>
              <a:t> al tempo stesso, bisogna fare in modo che egli sperimenti nuovi modi di porsi in relazione alla persone che lo circondano in maniera aperta e suscettibile di cambiamento.</a:t>
            </a:r>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5</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Scegliere</a:t>
            </a:r>
            <a:r>
              <a:rPr lang="it-IT" baseline="0" dirty="0" smtClean="0"/>
              <a:t> 3 o 4 carte che rappresentano in qualche modo UNA SITUAZIONE O UN EPISODIO DELLA LORO VITA CHE HANNO VOGLIA </a:t>
            </a:r>
            <a:r>
              <a:rPr lang="it-IT" baseline="0" dirty="0" err="1" smtClean="0"/>
              <a:t>DI</a:t>
            </a:r>
            <a:r>
              <a:rPr lang="it-IT" baseline="0" dirty="0" smtClean="0"/>
              <a:t> CONDIVIDERE CON IL GRUPPO</a:t>
            </a:r>
          </a:p>
          <a:p>
            <a:pPr marL="0" marR="0" indent="0" algn="l" defTabSz="914400" rtl="0" eaLnBrk="1" fontAlgn="auto" latinLnBrk="0" hangingPunct="1">
              <a:lnSpc>
                <a:spcPct val="100000"/>
              </a:lnSpc>
              <a:spcBef>
                <a:spcPts val="0"/>
              </a:spcBef>
              <a:spcAft>
                <a:spcPts val="0"/>
              </a:spcAft>
              <a:buClrTx/>
              <a:buSzTx/>
              <a:buFontTx/>
              <a:buNone/>
              <a:tabLst/>
              <a:defRPr/>
            </a:pPr>
            <a:r>
              <a:rPr lang="it-IT" baseline="0" dirty="0" smtClean="0"/>
              <a:t>ELABORAZIONE DELL’ESPERIENZA con domande guida : «Come vi è sembrata la prova?: Avete avuto difficoltà; che cosa vi è sembrato facile?</a:t>
            </a:r>
            <a:endParaRPr lang="it-IT" dirty="0" smtClean="0"/>
          </a:p>
          <a:p>
            <a:endParaRPr lang="it-IT" baseline="0" dirty="0" smtClean="0"/>
          </a:p>
          <a:p>
            <a:endParaRPr lang="it-IT" baseline="0" dirty="0" smtClean="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6</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Crea</a:t>
            </a:r>
            <a:r>
              <a:rPr lang="it-IT" baseline="0" dirty="0" smtClean="0"/>
              <a:t> momenti di riflessione sulle modalità per stare bene insieme in un gruppo quali sono i momenti che mi fanno star bene mi sento rilassato</a:t>
            </a:r>
          </a:p>
          <a:p>
            <a:r>
              <a:rPr lang="it-IT" baseline="0" dirty="0" smtClean="0"/>
              <a:t>Permette ad ognuno di esplicitare le proprie richieste e bisogni</a:t>
            </a:r>
          </a:p>
          <a:p>
            <a:r>
              <a:rPr lang="it-IT" b="1" dirty="0" smtClean="0"/>
              <a:t>Modalità prevede la distribuzione di biglietti</a:t>
            </a:r>
            <a:r>
              <a:rPr lang="it-IT" b="1" baseline="0" dirty="0" smtClean="0"/>
              <a:t> dove in forma anonima ognuno scriverà  qualcosa ai compagni possiamo dare una traccia </a:t>
            </a:r>
          </a:p>
          <a:p>
            <a:pPr marL="0" marR="0" indent="0" algn="l" defTabSz="914400" rtl="0" eaLnBrk="1" fontAlgn="auto" latinLnBrk="0" hangingPunct="1">
              <a:lnSpc>
                <a:spcPct val="100000"/>
              </a:lnSpc>
              <a:spcBef>
                <a:spcPts val="0"/>
              </a:spcBef>
              <a:spcAft>
                <a:spcPts val="0"/>
              </a:spcAft>
              <a:buClrTx/>
              <a:buSzTx/>
              <a:buFontTx/>
              <a:buNone/>
              <a:tabLst/>
              <a:defRPr/>
            </a:pPr>
            <a:r>
              <a:rPr lang="it-IT" b="1" baseline="0" dirty="0" smtClean="0"/>
              <a:t>Riflettendo su quanto emerso si condivideranno una lista di potenziali regole di convivenza che potranno essere ufficializzate in un registro dove ognuno apporrà la propria firma</a:t>
            </a:r>
          </a:p>
          <a:p>
            <a:r>
              <a:rPr lang="it-IT" b="0" dirty="0" smtClean="0"/>
              <a:t>Dopo</a:t>
            </a:r>
            <a:r>
              <a:rPr lang="it-IT" b="0" baseline="0" dirty="0" smtClean="0"/>
              <a:t> un breve periodo verificheremo l’applicazione delle regole le difficoltà incontrate e le possibili soluzioni da applicare</a:t>
            </a:r>
            <a:endParaRPr lang="it-IT" b="0"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7</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Momento </a:t>
            </a:r>
            <a:r>
              <a:rPr lang="it-IT" smtClean="0"/>
              <a:t>di valutazione</a:t>
            </a:r>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8</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Gioco di presentazione dove ognuno si pone in una condizione di </a:t>
            </a:r>
            <a:r>
              <a:rPr lang="it-IT" baseline="0" dirty="0" smtClean="0"/>
              <a:t>apertura verso l’altro ;</a:t>
            </a:r>
          </a:p>
          <a:p>
            <a:r>
              <a:rPr lang="it-IT" baseline="0" dirty="0" smtClean="0"/>
              <a:t> </a:t>
            </a:r>
            <a:r>
              <a:rPr lang="it-IT" dirty="0" smtClean="0"/>
              <a:t>si agisce</a:t>
            </a:r>
            <a:r>
              <a:rPr lang="it-IT" baseline="0" dirty="0" smtClean="0"/>
              <a:t> per dare l’opportunità agli alunni di</a:t>
            </a:r>
            <a:r>
              <a:rPr lang="it-IT" dirty="0" smtClean="0"/>
              <a:t> conoscersi in modo più approfondito al di là dei preconcetti già presenti che portano a specifici atteggiamenti positivi o negativi</a:t>
            </a:r>
          </a:p>
          <a:p>
            <a:r>
              <a:rPr lang="it-IT" dirty="0" smtClean="0"/>
              <a:t>Verrà</a:t>
            </a:r>
            <a:r>
              <a:rPr lang="it-IT" baseline="0" dirty="0" smtClean="0"/>
              <a:t> fornita questa scheda di lavoro dove ognuno dovrà descrivere attraverso aggettivi tratti della sua personalità,stati d’animo,interessi,curiosità,conoscenze,abilità </a:t>
            </a:r>
          </a:p>
          <a:p>
            <a:r>
              <a:rPr lang="it-IT" baseline="0" dirty="0" smtClean="0"/>
              <a:t> Le schede piegate saranno lette in ordine casuale si  faranno ipotesi motivate sull’identità della persona individuata ;importante è soprattutto indovinare non tanto il nome della persona ma che tipo di persona potrebbe essere.</a:t>
            </a:r>
          </a:p>
          <a:p>
            <a:r>
              <a:rPr lang="it-IT" baseline="0" dirty="0" smtClean="0"/>
              <a:t> La dinamica del gioco porta ognuno a scoprire nuove caratteristiche dell’altro, avere delle conferme o delle sorprese</a:t>
            </a:r>
          </a:p>
          <a:p>
            <a:r>
              <a:rPr lang="it-IT" baseline="0" dirty="0" smtClean="0"/>
              <a:t>Il docente somministratore deve soprattutto portare ad evidenziare le differenze che emergono fra come ci si descrive, come si viene percepiti e come interpretati </a:t>
            </a:r>
          </a:p>
          <a:p>
            <a:r>
              <a:rPr lang="it-IT" baseline="0" dirty="0" smtClean="0"/>
              <a:t>Percezione di sé: quali caratteristiche penso di possedere e che ruolo possono giocare, come penso gli altri mi giudichino, come mi giudico in relazione agli altri, in che cosa ritengo di essere capace</a:t>
            </a:r>
          </a:p>
          <a:p>
            <a:r>
              <a:rPr lang="it-IT" baseline="0" dirty="0" smtClean="0"/>
              <a:t> </a:t>
            </a:r>
            <a:endParaRPr lang="it-IT" dirty="0" smtClean="0"/>
          </a:p>
          <a:p>
            <a:endParaRPr lang="it-IT" baseline="0" dirty="0" smtClean="0"/>
          </a:p>
          <a:p>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10</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400" dirty="0" smtClean="0"/>
              <a:t>Esprimere i propri lati positivi  Favorire il senso di appartenenza nel gruppo sono circa 150 immagini con relative schede ognuno dopo averne  scelto una quella  più rappresentativa perché più delle altre esprime una caratteristica positiva del proprio carattere oppure che evoca un ricordo piacevole lavorerà su una scheda di riferimento per un’elaborazione personale che commenti la scelta ci sarà il</a:t>
            </a:r>
            <a:r>
              <a:rPr lang="it-IT" sz="1400" baseline="0" dirty="0" smtClean="0"/>
              <a:t> momento di gruppo per socializzare </a:t>
            </a:r>
            <a:endParaRPr lang="it-IT" sz="1400" dirty="0" smtClean="0"/>
          </a:p>
          <a:p>
            <a:endParaRPr lang="it-IT" dirty="0"/>
          </a:p>
        </p:txBody>
      </p:sp>
      <p:sp>
        <p:nvSpPr>
          <p:cNvPr id="4" name="Segnaposto numero diapositiva 3"/>
          <p:cNvSpPr>
            <a:spLocks noGrp="1"/>
          </p:cNvSpPr>
          <p:nvPr>
            <p:ph type="sldNum" sz="quarter" idx="10"/>
          </p:nvPr>
        </p:nvSpPr>
        <p:spPr/>
        <p:txBody>
          <a:bodyPr/>
          <a:lstStyle/>
          <a:p>
            <a:fld id="{29F01BCD-3D3C-4EC9-8891-262D6A15B49D}" type="slidenum">
              <a:rPr lang="it-IT" smtClean="0"/>
              <a:pPr/>
              <a:t>11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ttangolo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2362200" y="4038600"/>
            <a:ext cx="6477000" cy="1828800"/>
          </a:xfrm>
        </p:spPr>
        <p:txBody>
          <a:bodyPr anchor="b"/>
          <a:lstStyle>
            <a:lvl1pPr>
              <a:defRPr cap="all" baseline="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1DEC742-A887-4E42-B652-90CBB9F61A99}" type="datetime1">
              <a:rPr lang="it-IT" smtClean="0"/>
              <a:t>14/03/2017</a:t>
            </a:fld>
            <a:endParaRPr lang="it-IT"/>
          </a:p>
        </p:txBody>
      </p:sp>
      <p:sp>
        <p:nvSpPr>
          <p:cNvPr id="17" name="Segnaposto piè di pagina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it-IT" smtClean="0"/>
              <a:t>Tiziana Bruni</a:t>
            </a:r>
            <a:endParaRPr lang="it-IT"/>
          </a:p>
        </p:txBody>
      </p:sp>
      <p:sp>
        <p:nvSpPr>
          <p:cNvPr id="29" name="Segnaposto numero diapositiva 28"/>
          <p:cNvSpPr>
            <a:spLocks noGrp="1"/>
          </p:cNvSpPr>
          <p:nvPr>
            <p:ph type="sldNum" sz="quarter" idx="12"/>
          </p:nvPr>
        </p:nvSpPr>
        <p:spPr>
          <a:xfrm>
            <a:off x="8001000" y="228600"/>
            <a:ext cx="838200" cy="381000"/>
          </a:xfrm>
        </p:spPr>
        <p:txBody>
          <a:bodyPr/>
          <a:lstStyle>
            <a:lvl1pPr>
              <a:defRPr>
                <a:solidFill>
                  <a:schemeClr val="tx2"/>
                </a:solidFill>
              </a:defRPr>
            </a:lvl1pPr>
          </a:lstStyle>
          <a:p>
            <a:fld id="{8B67DE52-4030-45F6-AEC7-B3A943973D1B}"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C219E36B-4083-4F91-A987-6322B98DD2CB}" type="datetime1">
              <a:rPr lang="it-IT" smtClean="0"/>
              <a:t>14/03/2017</a:t>
            </a:fld>
            <a:endParaRPr lang="it-IT"/>
          </a:p>
        </p:txBody>
      </p:sp>
      <p:sp>
        <p:nvSpPr>
          <p:cNvPr id="5" name="Segnaposto piè di pagina 4"/>
          <p:cNvSpPr>
            <a:spLocks noGrp="1"/>
          </p:cNvSpPr>
          <p:nvPr>
            <p:ph type="ftr" sz="quarter" idx="11"/>
          </p:nvPr>
        </p:nvSpPr>
        <p:spPr/>
        <p:txBody>
          <a:bodyPr/>
          <a:lstStyle/>
          <a:p>
            <a:r>
              <a:rPr lang="it-IT" smtClean="0"/>
              <a:t>Tiziana Bruni</a:t>
            </a:r>
            <a:endParaRPr lang="it-IT"/>
          </a:p>
        </p:txBody>
      </p:sp>
      <p:sp>
        <p:nvSpPr>
          <p:cNvPr id="6" name="Segnaposto numero diapositiva 5"/>
          <p:cNvSpPr>
            <a:spLocks noGrp="1"/>
          </p:cNvSpPr>
          <p:nvPr>
            <p:ph type="sldNum" sz="quarter" idx="12"/>
          </p:nvPr>
        </p:nvSpPr>
        <p:spPr/>
        <p:txBody>
          <a:bodyPr/>
          <a:lstStyle/>
          <a:p>
            <a:fld id="{8B67DE52-4030-45F6-AEC7-B3A943973D1B}"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609600"/>
            <a:ext cx="2057400" cy="55165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609600"/>
            <a:ext cx="5562600" cy="5516564"/>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6553200" y="6248402"/>
            <a:ext cx="2209800" cy="365125"/>
          </a:xfrm>
        </p:spPr>
        <p:txBody>
          <a:bodyPr/>
          <a:lstStyle/>
          <a:p>
            <a:fld id="{88B7BD9E-1FB7-444A-871A-1E80BB1D2DD0}" type="datetime1">
              <a:rPr lang="it-IT" smtClean="0"/>
              <a:t>14/03/2017</a:t>
            </a:fld>
            <a:endParaRPr lang="it-IT"/>
          </a:p>
        </p:txBody>
      </p:sp>
      <p:sp>
        <p:nvSpPr>
          <p:cNvPr id="5" name="Segnaposto piè di pagina 4"/>
          <p:cNvSpPr>
            <a:spLocks noGrp="1"/>
          </p:cNvSpPr>
          <p:nvPr>
            <p:ph type="ftr" sz="quarter" idx="11"/>
          </p:nvPr>
        </p:nvSpPr>
        <p:spPr>
          <a:xfrm>
            <a:off x="457201" y="6248207"/>
            <a:ext cx="5573483" cy="365125"/>
          </a:xfrm>
        </p:spPr>
        <p:txBody>
          <a:bodyPr/>
          <a:lstStyle/>
          <a:p>
            <a:r>
              <a:rPr lang="it-IT" smtClean="0"/>
              <a:t>Tiziana Bruni</a:t>
            </a:r>
            <a:endParaRPr lang="it-IT"/>
          </a:p>
        </p:txBody>
      </p:sp>
      <p:sp>
        <p:nvSpPr>
          <p:cNvPr id="7" name="Rettangolo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ttangolo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ttangolo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egnaposto numero diapositiva 5"/>
          <p:cNvSpPr>
            <a:spLocks noGrp="1"/>
          </p:cNvSpPr>
          <p:nvPr>
            <p:ph type="sldNum" sz="quarter" idx="12"/>
          </p:nvPr>
        </p:nvSpPr>
        <p:spPr>
          <a:xfrm rot="5400000">
            <a:off x="5989638" y="144462"/>
            <a:ext cx="533400" cy="244476"/>
          </a:xfrm>
        </p:spPr>
        <p:txBody>
          <a:bodyPr/>
          <a:lstStyle/>
          <a:p>
            <a:fld id="{8B67DE52-4030-45F6-AEC7-B3A943973D1B}"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12648" y="228600"/>
            <a:ext cx="8153400" cy="990600"/>
          </a:xfrm>
        </p:spPr>
        <p:txBody>
          <a:bodyPr/>
          <a:lstStyle/>
          <a:p>
            <a:r>
              <a:rPr kumimoji="0" lang="it-IT" smtClean="0"/>
              <a:t>Fare clic per modificare lo stile del titolo</a:t>
            </a:r>
            <a:endParaRPr kumimoji="0" lang="en-US"/>
          </a:p>
        </p:txBody>
      </p:sp>
      <p:sp>
        <p:nvSpPr>
          <p:cNvPr id="4" name="Segnaposto data 3"/>
          <p:cNvSpPr>
            <a:spLocks noGrp="1"/>
          </p:cNvSpPr>
          <p:nvPr>
            <p:ph type="dt" sz="half" idx="10"/>
          </p:nvPr>
        </p:nvSpPr>
        <p:spPr/>
        <p:txBody>
          <a:bodyPr/>
          <a:lstStyle/>
          <a:p>
            <a:fld id="{18497E2B-3AE0-4879-9B27-F72753D0FFCF}" type="datetime1">
              <a:rPr lang="it-IT" smtClean="0"/>
              <a:t>14/03/2017</a:t>
            </a:fld>
            <a:endParaRPr lang="it-IT"/>
          </a:p>
        </p:txBody>
      </p:sp>
      <p:sp>
        <p:nvSpPr>
          <p:cNvPr id="5" name="Segnaposto piè di pagina 4"/>
          <p:cNvSpPr>
            <a:spLocks noGrp="1"/>
          </p:cNvSpPr>
          <p:nvPr>
            <p:ph type="ftr" sz="quarter" idx="11"/>
          </p:nvPr>
        </p:nvSpPr>
        <p:spPr/>
        <p:txBody>
          <a:bodyPr/>
          <a:lstStyle/>
          <a:p>
            <a:r>
              <a:rPr lang="it-IT" smtClean="0"/>
              <a:t>Tiziana Bruni</a:t>
            </a:r>
            <a:endParaRPr lang="it-IT"/>
          </a:p>
        </p:txBody>
      </p:sp>
      <p:sp>
        <p:nvSpPr>
          <p:cNvPr id="6" name="Segnaposto numero diapositiva 5"/>
          <p:cNvSpPr>
            <a:spLocks noGrp="1"/>
          </p:cNvSpPr>
          <p:nvPr>
            <p:ph type="sldNum" sz="quarter" idx="12"/>
          </p:nvPr>
        </p:nvSpPr>
        <p:spPr/>
        <p:txBody>
          <a:bodyPr/>
          <a:lstStyle>
            <a:lvl1pPr>
              <a:defRPr>
                <a:solidFill>
                  <a:srgbClr val="FFFFFF"/>
                </a:solidFill>
              </a:defRPr>
            </a:lvl1pPr>
          </a:lstStyle>
          <a:p>
            <a:fld id="{8B67DE52-4030-45F6-AEC7-B3A943973D1B}" type="slidenum">
              <a:rPr lang="it-IT" smtClean="0"/>
              <a:pPr/>
              <a:t>‹N›</a:t>
            </a:fld>
            <a:endParaRPr lang="it-IT"/>
          </a:p>
        </p:txBody>
      </p:sp>
      <p:sp>
        <p:nvSpPr>
          <p:cNvPr id="8" name="Segnaposto contenuto 7"/>
          <p:cNvSpPr>
            <a:spLocks noGrp="1"/>
          </p:cNvSpPr>
          <p:nvPr>
            <p:ph sz="quarter" idx="1"/>
          </p:nvPr>
        </p:nvSpPr>
        <p:spPr>
          <a:xfrm>
            <a:off x="612648" y="1600200"/>
            <a:ext cx="8153400" cy="44958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7" name="Rettangolo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tangolo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tangolo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it-IT" smtClean="0"/>
              <a:t>Fare clic per modificare lo stile del titolo</a:t>
            </a:r>
            <a:endParaRPr kumimoji="0" lang="en-US"/>
          </a:p>
        </p:txBody>
      </p:sp>
      <p:sp>
        <p:nvSpPr>
          <p:cNvPr id="12" name="Segnaposto data 11"/>
          <p:cNvSpPr>
            <a:spLocks noGrp="1"/>
          </p:cNvSpPr>
          <p:nvPr>
            <p:ph type="dt" sz="half" idx="10"/>
          </p:nvPr>
        </p:nvSpPr>
        <p:spPr/>
        <p:txBody>
          <a:bodyPr/>
          <a:lstStyle/>
          <a:p>
            <a:fld id="{0FF2844D-9582-4CB6-A9F0-9DCFD7D28813}" type="datetime1">
              <a:rPr lang="it-IT" smtClean="0"/>
              <a:t>14/03/2017</a:t>
            </a:fld>
            <a:endParaRPr lang="it-IT"/>
          </a:p>
        </p:txBody>
      </p:sp>
      <p:sp>
        <p:nvSpPr>
          <p:cNvPr id="13" name="Segnaposto numero diapositiva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B67DE52-4030-45F6-AEC7-B3A943973D1B}" type="slidenum">
              <a:rPr lang="it-IT" smtClean="0"/>
              <a:pPr/>
              <a:t>‹N›</a:t>
            </a:fld>
            <a:endParaRPr lang="it-IT"/>
          </a:p>
        </p:txBody>
      </p:sp>
      <p:sp>
        <p:nvSpPr>
          <p:cNvPr id="14" name="Segnaposto piè di pagina 13"/>
          <p:cNvSpPr>
            <a:spLocks noGrp="1"/>
          </p:cNvSpPr>
          <p:nvPr>
            <p:ph type="ftr" sz="quarter" idx="12"/>
          </p:nvPr>
        </p:nvSpPr>
        <p:spPr/>
        <p:txBody>
          <a:bodyPr/>
          <a:lstStyle/>
          <a:p>
            <a:r>
              <a:rPr lang="it-IT" smtClean="0"/>
              <a:t>Tiziana Bruni</a:t>
            </a:r>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9" name="Segnaposto contenuto 8"/>
          <p:cNvSpPr>
            <a:spLocks noGrp="1"/>
          </p:cNvSpPr>
          <p:nvPr>
            <p:ph sz="quarter" idx="1"/>
          </p:nvPr>
        </p:nvSpPr>
        <p:spPr>
          <a:xfrm>
            <a:off x="609600" y="1589567"/>
            <a:ext cx="38862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844901" y="1589567"/>
            <a:ext cx="38862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8" name="Segnaposto data 7"/>
          <p:cNvSpPr>
            <a:spLocks noGrp="1"/>
          </p:cNvSpPr>
          <p:nvPr>
            <p:ph type="dt" sz="half" idx="15"/>
          </p:nvPr>
        </p:nvSpPr>
        <p:spPr/>
        <p:txBody>
          <a:bodyPr rtlCol="0"/>
          <a:lstStyle/>
          <a:p>
            <a:fld id="{BDF2B9A5-5D9D-46E1-B567-D71A3A15387C}" type="datetime1">
              <a:rPr lang="it-IT" smtClean="0"/>
              <a:t>14/03/2017</a:t>
            </a:fld>
            <a:endParaRPr lang="it-IT"/>
          </a:p>
        </p:txBody>
      </p:sp>
      <p:sp>
        <p:nvSpPr>
          <p:cNvPr id="10" name="Segnaposto numero diapositiva 9"/>
          <p:cNvSpPr>
            <a:spLocks noGrp="1"/>
          </p:cNvSpPr>
          <p:nvPr>
            <p:ph type="sldNum" sz="quarter" idx="16"/>
          </p:nvPr>
        </p:nvSpPr>
        <p:spPr/>
        <p:txBody>
          <a:bodyPr rtlCol="0"/>
          <a:lstStyle/>
          <a:p>
            <a:fld id="{8B67DE52-4030-45F6-AEC7-B3A943973D1B}" type="slidenum">
              <a:rPr lang="it-IT" smtClean="0"/>
              <a:pPr/>
              <a:t>‹N›</a:t>
            </a:fld>
            <a:endParaRPr lang="it-IT"/>
          </a:p>
        </p:txBody>
      </p:sp>
      <p:sp>
        <p:nvSpPr>
          <p:cNvPr id="12" name="Segnaposto piè di pagina 11"/>
          <p:cNvSpPr>
            <a:spLocks noGrp="1"/>
          </p:cNvSpPr>
          <p:nvPr>
            <p:ph type="ftr" sz="quarter" idx="17"/>
          </p:nvPr>
        </p:nvSpPr>
        <p:spPr/>
        <p:txBody>
          <a:bodyPr rtlCol="0"/>
          <a:lstStyle/>
          <a:p>
            <a:r>
              <a:rPr lang="it-IT" smtClean="0"/>
              <a:t>Tiziana Bruni</a:t>
            </a:r>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33400" y="273050"/>
            <a:ext cx="8153400" cy="869950"/>
          </a:xfrm>
        </p:spPr>
        <p:txBody>
          <a:bodyPr anchor="ctr"/>
          <a:lstStyle>
            <a:lvl1pPr>
              <a:defRPr/>
            </a:lvl1pPr>
          </a:lstStyle>
          <a:p>
            <a:r>
              <a:rPr kumimoji="0" lang="it-IT" smtClean="0"/>
              <a:t>Fare clic per modificare lo stile del titolo</a:t>
            </a:r>
            <a:endParaRPr kumimoji="0" lang="en-US"/>
          </a:p>
        </p:txBody>
      </p:sp>
      <p:sp>
        <p:nvSpPr>
          <p:cNvPr id="11" name="Segnaposto contenuto 10"/>
          <p:cNvSpPr>
            <a:spLocks noGrp="1"/>
          </p:cNvSpPr>
          <p:nvPr>
            <p:ph sz="quarter" idx="2"/>
          </p:nvPr>
        </p:nvSpPr>
        <p:spPr>
          <a:xfrm>
            <a:off x="609600" y="2438400"/>
            <a:ext cx="3886200" cy="35814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quarter" idx="4"/>
          </p:nvPr>
        </p:nvSpPr>
        <p:spPr>
          <a:xfrm>
            <a:off x="4800600" y="2438400"/>
            <a:ext cx="3886200" cy="35814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0" name="Segnaposto data 9"/>
          <p:cNvSpPr>
            <a:spLocks noGrp="1"/>
          </p:cNvSpPr>
          <p:nvPr>
            <p:ph type="dt" sz="half" idx="15"/>
          </p:nvPr>
        </p:nvSpPr>
        <p:spPr/>
        <p:txBody>
          <a:bodyPr rtlCol="0"/>
          <a:lstStyle/>
          <a:p>
            <a:fld id="{7D735B42-B1C7-46B8-930A-BF9486CA1532}" type="datetime1">
              <a:rPr lang="it-IT" smtClean="0"/>
              <a:t>14/03/2017</a:t>
            </a:fld>
            <a:endParaRPr lang="it-IT"/>
          </a:p>
        </p:txBody>
      </p:sp>
      <p:sp>
        <p:nvSpPr>
          <p:cNvPr id="12" name="Segnaposto numero diapositiva 11"/>
          <p:cNvSpPr>
            <a:spLocks noGrp="1"/>
          </p:cNvSpPr>
          <p:nvPr>
            <p:ph type="sldNum" sz="quarter" idx="16"/>
          </p:nvPr>
        </p:nvSpPr>
        <p:spPr/>
        <p:txBody>
          <a:bodyPr rtlCol="0"/>
          <a:lstStyle/>
          <a:p>
            <a:fld id="{8B67DE52-4030-45F6-AEC7-B3A943973D1B}" type="slidenum">
              <a:rPr lang="it-IT" smtClean="0"/>
              <a:pPr/>
              <a:t>‹N›</a:t>
            </a:fld>
            <a:endParaRPr lang="it-IT"/>
          </a:p>
        </p:txBody>
      </p:sp>
      <p:sp>
        <p:nvSpPr>
          <p:cNvPr id="14" name="Segnaposto piè di pagina 13"/>
          <p:cNvSpPr>
            <a:spLocks noGrp="1"/>
          </p:cNvSpPr>
          <p:nvPr>
            <p:ph type="ftr" sz="quarter" idx="17"/>
          </p:nvPr>
        </p:nvSpPr>
        <p:spPr/>
        <p:txBody>
          <a:bodyPr rtlCol="0"/>
          <a:lstStyle/>
          <a:p>
            <a:r>
              <a:rPr lang="it-IT" smtClean="0"/>
              <a:t>Tiziana Bruni</a:t>
            </a:r>
            <a:endParaRPr lang="it-IT"/>
          </a:p>
        </p:txBody>
      </p:sp>
      <p:sp>
        <p:nvSpPr>
          <p:cNvPr id="16" name="Segnaposto testo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
        <p:nvSpPr>
          <p:cNvPr id="15" name="Segnaposto testo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7347967F-EB30-4EB9-9E6C-ED94862993B4}" type="datetime1">
              <a:rPr lang="it-IT" smtClean="0"/>
              <a:t>14/03/2017</a:t>
            </a:fld>
            <a:endParaRPr lang="it-IT"/>
          </a:p>
        </p:txBody>
      </p:sp>
      <p:sp>
        <p:nvSpPr>
          <p:cNvPr id="4" name="Segnaposto piè di pagina 3"/>
          <p:cNvSpPr>
            <a:spLocks noGrp="1"/>
          </p:cNvSpPr>
          <p:nvPr>
            <p:ph type="ftr" sz="quarter" idx="11"/>
          </p:nvPr>
        </p:nvSpPr>
        <p:spPr/>
        <p:txBody>
          <a:bodyPr/>
          <a:lstStyle/>
          <a:p>
            <a:r>
              <a:rPr lang="it-IT" smtClean="0"/>
              <a:t>Tiziana Bruni</a:t>
            </a:r>
            <a:endParaRPr lang="it-IT"/>
          </a:p>
        </p:txBody>
      </p:sp>
      <p:sp>
        <p:nvSpPr>
          <p:cNvPr id="5" name="Segnaposto numero diapositiva 4"/>
          <p:cNvSpPr>
            <a:spLocks noGrp="1"/>
          </p:cNvSpPr>
          <p:nvPr>
            <p:ph type="sldNum" sz="quarter" idx="12"/>
          </p:nvPr>
        </p:nvSpPr>
        <p:spPr/>
        <p:txBody>
          <a:bodyPr/>
          <a:lstStyle>
            <a:lvl1pPr>
              <a:defRPr>
                <a:solidFill>
                  <a:srgbClr val="FFFFFF"/>
                </a:solidFill>
              </a:defRPr>
            </a:lvl1pPr>
          </a:lstStyle>
          <a:p>
            <a:fld id="{8B67DE52-4030-45F6-AEC7-B3A943973D1B}"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F17E356-4655-43B4-96BF-A14594802D03}" type="datetime1">
              <a:rPr lang="it-IT" smtClean="0"/>
              <a:t>14/03/2017</a:t>
            </a:fld>
            <a:endParaRPr lang="it-IT"/>
          </a:p>
        </p:txBody>
      </p:sp>
      <p:sp>
        <p:nvSpPr>
          <p:cNvPr id="3" name="Segnaposto piè di pagina 2"/>
          <p:cNvSpPr>
            <a:spLocks noGrp="1"/>
          </p:cNvSpPr>
          <p:nvPr>
            <p:ph type="ftr" sz="quarter" idx="11"/>
          </p:nvPr>
        </p:nvSpPr>
        <p:spPr/>
        <p:txBody>
          <a:bodyPr/>
          <a:lstStyle/>
          <a:p>
            <a:r>
              <a:rPr lang="it-IT" smtClean="0"/>
              <a:t>Tiziana Bruni</a:t>
            </a:r>
            <a:endParaRPr lang="it-IT"/>
          </a:p>
        </p:txBody>
      </p:sp>
      <p:sp>
        <p:nvSpPr>
          <p:cNvPr id="4" name="Segnaposto numero diapositiva 3"/>
          <p:cNvSpPr>
            <a:spLocks noGrp="1"/>
          </p:cNvSpPr>
          <p:nvPr>
            <p:ph type="sldNum" sz="quarter" idx="12"/>
          </p:nvPr>
        </p:nvSpPr>
        <p:spPr>
          <a:xfrm>
            <a:off x="0" y="6248400"/>
            <a:ext cx="533400" cy="381000"/>
          </a:xfrm>
        </p:spPr>
        <p:txBody>
          <a:bodyPr/>
          <a:lstStyle>
            <a:lvl1pPr>
              <a:defRPr>
                <a:solidFill>
                  <a:schemeClr val="tx2"/>
                </a:solidFill>
              </a:defRPr>
            </a:lvl1pPr>
          </a:lstStyle>
          <a:p>
            <a:fld id="{8B67DE52-4030-45F6-AEC7-B3A943973D1B}"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0" y="273050"/>
            <a:ext cx="8077200" cy="869950"/>
          </a:xfrm>
        </p:spPr>
        <p:txBody>
          <a:bodyPr anchor="ctr"/>
          <a:lstStyle>
            <a:lvl1pPr algn="l">
              <a:buNone/>
              <a:defRPr sz="4400" b="0"/>
            </a:lvl1p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fld id="{3FA79FB5-B0AD-4A42-B8B0-350CB738BDC8}" type="datetime1">
              <a:rPr lang="it-IT" smtClean="0"/>
              <a:t>14/03/2017</a:t>
            </a:fld>
            <a:endParaRPr lang="it-IT"/>
          </a:p>
        </p:txBody>
      </p:sp>
      <p:sp>
        <p:nvSpPr>
          <p:cNvPr id="6" name="Segnaposto piè di pagina 5"/>
          <p:cNvSpPr>
            <a:spLocks noGrp="1"/>
          </p:cNvSpPr>
          <p:nvPr>
            <p:ph type="ftr" sz="quarter" idx="11"/>
          </p:nvPr>
        </p:nvSpPr>
        <p:spPr/>
        <p:txBody>
          <a:bodyPr/>
          <a:lstStyle/>
          <a:p>
            <a:r>
              <a:rPr lang="it-IT" smtClean="0"/>
              <a:t>Tiziana Bruni</a:t>
            </a:r>
            <a:endParaRPr lang="it-IT"/>
          </a:p>
        </p:txBody>
      </p:sp>
      <p:sp>
        <p:nvSpPr>
          <p:cNvPr id="7" name="Segnaposto numero diapositiva 6"/>
          <p:cNvSpPr>
            <a:spLocks noGrp="1"/>
          </p:cNvSpPr>
          <p:nvPr>
            <p:ph type="sldNum" sz="quarter" idx="12"/>
          </p:nvPr>
        </p:nvSpPr>
        <p:spPr/>
        <p:txBody>
          <a:bodyPr/>
          <a:lstStyle>
            <a:lvl1pPr>
              <a:defRPr>
                <a:solidFill>
                  <a:srgbClr val="FFFFFF"/>
                </a:solidFill>
              </a:defRPr>
            </a:lvl1pPr>
          </a:lstStyle>
          <a:p>
            <a:fld id="{8B67DE52-4030-45F6-AEC7-B3A943973D1B}" type="slidenum">
              <a:rPr lang="it-IT" smtClean="0"/>
              <a:pPr/>
              <a:t>‹N›</a:t>
            </a:fld>
            <a:endParaRPr lang="it-IT"/>
          </a:p>
        </p:txBody>
      </p:sp>
      <p:sp>
        <p:nvSpPr>
          <p:cNvPr id="3" name="Segnaposto testo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9" name="Segnaposto contenuto 8"/>
          <p:cNvSpPr>
            <a:spLocks noGrp="1"/>
          </p:cNvSpPr>
          <p:nvPr>
            <p:ph sz="quarter" idx="1"/>
          </p:nvPr>
        </p:nvSpPr>
        <p:spPr>
          <a:xfrm>
            <a:off x="2362200" y="1752600"/>
            <a:ext cx="6400800" cy="44196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it-IT" smtClean="0"/>
              <a:t>Fare clic per modificare stili del testo dello schema</a:t>
            </a:r>
          </a:p>
        </p:txBody>
      </p:sp>
      <p:sp>
        <p:nvSpPr>
          <p:cNvPr id="8" name="Rettangolo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tangolo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it-IT" smtClean="0"/>
              <a:t>Fare clic per modificare lo stile del titolo</a:t>
            </a:r>
            <a:endParaRPr kumimoji="0" lang="en-US"/>
          </a:p>
        </p:txBody>
      </p:sp>
      <p:sp>
        <p:nvSpPr>
          <p:cNvPr id="11" name="Rettangolo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egnaposto data 11"/>
          <p:cNvSpPr>
            <a:spLocks noGrp="1"/>
          </p:cNvSpPr>
          <p:nvPr>
            <p:ph type="dt" sz="half" idx="10"/>
          </p:nvPr>
        </p:nvSpPr>
        <p:spPr>
          <a:xfrm>
            <a:off x="6248400" y="6248400"/>
            <a:ext cx="2667000" cy="365125"/>
          </a:xfrm>
        </p:spPr>
        <p:txBody>
          <a:bodyPr rtlCol="0"/>
          <a:lstStyle/>
          <a:p>
            <a:fld id="{D72F1C6B-F80A-4883-BB7C-4831D4EF9FEE}" type="datetime1">
              <a:rPr lang="it-IT" smtClean="0"/>
              <a:t>14/03/2017</a:t>
            </a:fld>
            <a:endParaRPr lang="it-IT"/>
          </a:p>
        </p:txBody>
      </p:sp>
      <p:sp>
        <p:nvSpPr>
          <p:cNvPr id="13" name="Segnaposto numero diapositiva 12"/>
          <p:cNvSpPr>
            <a:spLocks noGrp="1"/>
          </p:cNvSpPr>
          <p:nvPr>
            <p:ph type="sldNum" sz="quarter" idx="11"/>
          </p:nvPr>
        </p:nvSpPr>
        <p:spPr>
          <a:xfrm>
            <a:off x="0" y="4667249"/>
            <a:ext cx="1447800" cy="663578"/>
          </a:xfrm>
        </p:spPr>
        <p:txBody>
          <a:bodyPr rtlCol="0"/>
          <a:lstStyle>
            <a:lvl1pPr>
              <a:defRPr sz="2800"/>
            </a:lvl1pPr>
          </a:lstStyle>
          <a:p>
            <a:fld id="{8B67DE52-4030-45F6-AEC7-B3A943973D1B}" type="slidenum">
              <a:rPr lang="it-IT" smtClean="0"/>
              <a:pPr/>
              <a:t>‹N›</a:t>
            </a:fld>
            <a:endParaRPr lang="it-IT"/>
          </a:p>
        </p:txBody>
      </p:sp>
      <p:sp>
        <p:nvSpPr>
          <p:cNvPr id="14" name="Segnaposto piè di pagina 13"/>
          <p:cNvSpPr>
            <a:spLocks noGrp="1"/>
          </p:cNvSpPr>
          <p:nvPr>
            <p:ph type="ftr" sz="quarter" idx="12"/>
          </p:nvPr>
        </p:nvSpPr>
        <p:spPr>
          <a:xfrm>
            <a:off x="1600200" y="6248206"/>
            <a:ext cx="4572000" cy="365125"/>
          </a:xfrm>
        </p:spPr>
        <p:txBody>
          <a:bodyPr rtlCol="0"/>
          <a:lstStyle/>
          <a:p>
            <a:r>
              <a:rPr lang="it-IT" smtClean="0"/>
              <a:t>Tiziana Bruni</a:t>
            </a:r>
            <a:endParaRPr lang="it-IT"/>
          </a:p>
        </p:txBody>
      </p:sp>
      <p:sp>
        <p:nvSpPr>
          <p:cNvPr id="3" name="Segnaposto immagine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it-IT" smtClean="0"/>
              <a:t>Fare clic sull'icona per inserire un'immagine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2" name="Segnaposto titolo 21"/>
          <p:cNvSpPr>
            <a:spLocks noGrp="1"/>
          </p:cNvSpPr>
          <p:nvPr>
            <p:ph type="title"/>
          </p:nvPr>
        </p:nvSpPr>
        <p:spPr>
          <a:xfrm>
            <a:off x="609600" y="228600"/>
            <a:ext cx="8153400" cy="990600"/>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E1DEEFE-4007-4C3B-A961-E66CE56F1567}" type="datetime1">
              <a:rPr lang="it-IT" smtClean="0"/>
              <a:t>14/03/2017</a:t>
            </a:fld>
            <a:endParaRPr lang="it-IT"/>
          </a:p>
        </p:txBody>
      </p:sp>
      <p:sp>
        <p:nvSpPr>
          <p:cNvPr id="3" name="Segnaposto piè di pagina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it-IT" smtClean="0"/>
              <a:t>Tiziana Bruni</a:t>
            </a:r>
            <a:endParaRPr lang="it-IT"/>
          </a:p>
        </p:txBody>
      </p:sp>
      <p:sp>
        <p:nvSpPr>
          <p:cNvPr id="7" name="Rettangolo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tangolo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tangolo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egnaposto numero diapositiva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B67DE52-4030-45F6-AEC7-B3A943973D1B}"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google.it/imgres?imgurl=http://images.clipartpanda.com/nature-clipart-604299-bstract-cartoon-picture-clipart-d-Stock-Vector.jpg&amp;imgrefurl=https://www.keyword-suggestions.com/bmF0dXJlIGNsaXAgYXJ0/&amp;docid=B7u5FiVnPoekTM&amp;tbnid=eZgeGHBBp6ixaM:&amp;vet=1&amp;w=1072&amp;h=1300&amp;safe=active&amp;bih=726&amp;biw=1024&amp;ved=0ahUKEwjSlt7kh8TSAhXEWhoKHaT-C-cQxiAIGSgF&amp;iact=c&amp;ictx=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package" Target="../embeddings/Microsoft_PowerPoint_Slide2.sldx"/><Relationship Id="rId3" Type="http://schemas.openxmlformats.org/officeDocument/2006/relationships/notesSlide" Target="../notesSlides/notesSlide5.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emf"/><Relationship Id="rId5" Type="http://schemas.openxmlformats.org/officeDocument/2006/relationships/package" Target="../embeddings/Microsoft_Word_Document1.docx"/><Relationship Id="rId4" Type="http://schemas.openxmlformats.org/officeDocument/2006/relationships/oleObject" Target="../embeddings/oleObject1.bin"/><Relationship Id="rId9"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CasellaDiTesto 4"/>
          <p:cNvSpPr txBox="1"/>
          <p:nvPr/>
        </p:nvSpPr>
        <p:spPr>
          <a:xfrm>
            <a:off x="2555776" y="2276872"/>
            <a:ext cx="3456384" cy="369332"/>
          </a:xfrm>
          <a:prstGeom prst="rect">
            <a:avLst/>
          </a:prstGeom>
          <a:noFill/>
        </p:spPr>
        <p:txBody>
          <a:bodyPr wrap="square" rtlCol="0">
            <a:spAutoFit/>
          </a:bodyPr>
          <a:lstStyle/>
          <a:p>
            <a:pPr algn="ctr"/>
            <a:r>
              <a:rPr lang="it-IT" dirty="0" smtClean="0"/>
              <a:t>Scuola Primaria</a:t>
            </a:r>
            <a:endParaRPr lang="it-IT" dirty="0"/>
          </a:p>
        </p:txBody>
      </p:sp>
      <p:sp>
        <p:nvSpPr>
          <p:cNvPr id="8" name="Segnaposto contenuto 2"/>
          <p:cNvSpPr txBox="1">
            <a:spLocks/>
          </p:cNvSpPr>
          <p:nvPr/>
        </p:nvSpPr>
        <p:spPr>
          <a:xfrm>
            <a:off x="3428992" y="285728"/>
            <a:ext cx="5317430" cy="6009531"/>
          </a:xfrm>
          <a:prstGeom prst="rect">
            <a:avLst/>
          </a:prstGeom>
          <a:solidFill>
            <a:srgbClr val="CE3E4F"/>
          </a:solidFill>
          <a:ln>
            <a:solidFill>
              <a:schemeClr val="tx1"/>
            </a:solidFill>
          </a:ln>
        </p:spPr>
        <p:style>
          <a:lnRef idx="3">
            <a:schemeClr val="lt1"/>
          </a:lnRef>
          <a:fillRef idx="1">
            <a:schemeClr val="accent3"/>
          </a:fillRef>
          <a:effectRef idx="1">
            <a:schemeClr val="accent3"/>
          </a:effectRef>
          <a:fontRef idx="minor">
            <a:schemeClr val="lt1"/>
          </a:fontRef>
        </p:style>
        <p:txBody>
          <a:bodyPr vert="horz">
            <a:normAutofit/>
          </a:bodyPr>
          <a:lstStyle/>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2200" b="1" i="0" u="none" strike="noStrike" kern="1200" cap="none" spc="0" normalizeH="0" baseline="0" noProof="0" dirty="0" smtClean="0">
                <a:ln>
                  <a:noFill/>
                </a:ln>
                <a:solidFill>
                  <a:schemeClr val="lt1"/>
                </a:solidFill>
                <a:effectLst/>
                <a:uLnTx/>
                <a:uFillTx/>
                <a:latin typeface="+mn-lt"/>
                <a:ea typeface="+mn-ea"/>
                <a:cs typeface="+mn-cs"/>
              </a:rPr>
              <a:t>      </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8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3600" b="1" i="0" u="none" strike="noStrike" kern="1200" cap="none" spc="0" normalizeH="0" baseline="0" noProof="0" dirty="0" smtClean="0">
                <a:ln>
                  <a:noFill/>
                </a:ln>
                <a:solidFill>
                  <a:schemeClr val="tx1"/>
                </a:solidFill>
                <a:effectLst/>
                <a:uLnTx/>
                <a:uFillTx/>
                <a:latin typeface="+mn-lt"/>
                <a:ea typeface="+mn-ea"/>
                <a:cs typeface="+mn-cs"/>
              </a:rPr>
              <a:t>PROGETTO</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i="0" u="none" strike="noStrike" kern="1200" cap="none" spc="0" normalizeH="0" baseline="0" noProof="0" dirty="0" err="1" smtClean="0">
                <a:ln>
                  <a:noFill/>
                </a:ln>
                <a:solidFill>
                  <a:schemeClr val="bg1"/>
                </a:solidFill>
                <a:effectLst/>
                <a:uLnTx/>
                <a:uFillTx/>
                <a:latin typeface="+mn-lt"/>
                <a:ea typeface="+mn-ea"/>
                <a:cs typeface="+mn-cs"/>
              </a:rPr>
              <a:t>aa</a:t>
            </a:r>
            <a:r>
              <a:rPr kumimoji="0" lang="it-IT" i="0" u="none" strike="noStrike" kern="1200" cap="none" spc="0" normalizeH="0" baseline="0" noProof="0" dirty="0" smtClean="0">
                <a:ln>
                  <a:noFill/>
                </a:ln>
                <a:solidFill>
                  <a:schemeClr val="bg1"/>
                </a:solidFill>
                <a:effectLst/>
                <a:uLnTx/>
                <a:uFillTx/>
                <a:latin typeface="+mn-lt"/>
                <a:ea typeface="+mn-ea"/>
                <a:cs typeface="+mn-cs"/>
              </a:rPr>
              <a:t>. ss. 2016-2017 2017-2018</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2900" b="1" i="0" u="none" strike="noStrike" kern="1200" cap="none" spc="0" normalizeH="0" baseline="0" noProof="0" dirty="0" smtClean="0">
                <a:ln>
                  <a:noFill/>
                </a:ln>
                <a:solidFill>
                  <a:schemeClr val="lt1"/>
                </a:solidFill>
                <a:effectLst/>
                <a:uLnTx/>
                <a:uFillTx/>
                <a:latin typeface="+mn-lt"/>
                <a:ea typeface="+mn-ea"/>
                <a:cs typeface="+mn-cs"/>
              </a:rPr>
              <a:t>  </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2900" b="1" i="0" u="none" strike="noStrike" kern="1200" cap="none" spc="0" normalizeH="0" baseline="0" noProof="0" dirty="0" smtClean="0">
                <a:ln>
                  <a:noFill/>
                </a:ln>
                <a:solidFill>
                  <a:schemeClr val="tx1"/>
                </a:solidFill>
                <a:effectLst/>
                <a:uLnTx/>
                <a:uFillTx/>
                <a:latin typeface="+mn-lt"/>
                <a:ea typeface="+mn-ea"/>
                <a:cs typeface="+mn-cs"/>
              </a:rPr>
              <a:t>«Polis della legalità permanente:</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2900" b="1" i="0" u="none" strike="noStrike" kern="1200" cap="none" spc="0" normalizeH="0" baseline="0" noProof="0" dirty="0" smtClean="0">
                <a:ln>
                  <a:noFill/>
                </a:ln>
                <a:solidFill>
                  <a:schemeClr val="tx1"/>
                </a:solidFill>
                <a:effectLst/>
                <a:uLnTx/>
                <a:uFillTx/>
                <a:latin typeface="+mn-lt"/>
                <a:ea typeface="+mn-ea"/>
                <a:cs typeface="+mn-cs"/>
              </a:rPr>
              <a:t>contrasto al bullismo»</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900" b="1" i="0" u="none" strike="noStrike" kern="1200" cap="none" spc="0" normalizeH="0" baseline="0" noProof="0" dirty="0" smtClean="0">
              <a:ln>
                <a:noFill/>
              </a:ln>
              <a:solidFill>
                <a:schemeClr val="bg2"/>
              </a:solidFill>
              <a:effectLst/>
              <a:uLnTx/>
              <a:uFillTx/>
              <a:latin typeface="+mn-lt"/>
              <a:ea typeface="+mn-ea"/>
              <a:cs typeface="+mn-cs"/>
            </a:endParaRP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2200" b="1" i="0" u="none" strike="noStrike" kern="1200" cap="none" spc="0" normalizeH="0" baseline="0" noProof="0" dirty="0" smtClean="0">
                <a:ln>
                  <a:noFill/>
                </a:ln>
                <a:solidFill>
                  <a:schemeClr val="bg1"/>
                </a:solidFill>
                <a:effectLst/>
                <a:uLnTx/>
                <a:uFillTx/>
                <a:latin typeface="+mn-lt"/>
                <a:ea typeface="+mn-ea"/>
                <a:cs typeface="+mn-cs"/>
              </a:rPr>
              <a:t>Ufficio scolastico provinciale e l’ASL di Teramo in collaborazione con la Prefettura e le  Forze dell’0rdine </a:t>
            </a:r>
            <a:r>
              <a:rPr kumimoji="0" lang="en-US" sz="2200" b="1" i="0" u="none" strike="noStrike" kern="1200" cap="none" spc="0" normalizeH="0" baseline="0" noProof="0" dirty="0" smtClean="0">
                <a:ln>
                  <a:noFill/>
                </a:ln>
                <a:solidFill>
                  <a:schemeClr val="bg1"/>
                </a:solidFill>
                <a:effectLst/>
                <a:uLnTx/>
                <a:uFillTx/>
                <a:latin typeface="Batang" panose="02030600000101010101" pitchFamily="18" charset="-127"/>
                <a:ea typeface="Batang" panose="02030600000101010101" pitchFamily="18" charset="-127"/>
                <a:cs typeface="+mn-cs"/>
              </a:rPr>
              <a:t/>
            </a:r>
            <a:br>
              <a:rPr kumimoji="0" lang="en-US" sz="2200" b="1" i="0" u="none" strike="noStrike" kern="1200" cap="none" spc="0" normalizeH="0" baseline="0" noProof="0" dirty="0" smtClean="0">
                <a:ln>
                  <a:noFill/>
                </a:ln>
                <a:solidFill>
                  <a:schemeClr val="bg1"/>
                </a:solidFill>
                <a:effectLst/>
                <a:uLnTx/>
                <a:uFillTx/>
                <a:latin typeface="Batang" panose="02030600000101010101" pitchFamily="18" charset="-127"/>
                <a:ea typeface="Batang" panose="02030600000101010101" pitchFamily="18" charset="-127"/>
                <a:cs typeface="+mn-cs"/>
              </a:rPr>
            </a:br>
            <a:r>
              <a:rPr kumimoji="0" lang="it-IT" sz="2200" b="1" i="0" u="none" strike="noStrike" kern="1200" cap="none" spc="0" normalizeH="0" baseline="0" noProof="0" dirty="0" smtClean="0">
                <a:ln>
                  <a:noFill/>
                </a:ln>
                <a:solidFill>
                  <a:schemeClr val="bg1"/>
                </a:solidFill>
                <a:effectLst/>
                <a:uLnTx/>
                <a:uFillTx/>
                <a:latin typeface="+mn-lt"/>
                <a:ea typeface="+mn-ea"/>
                <a:cs typeface="+mn-cs"/>
              </a:rPr>
              <a:t>           </a:t>
            </a:r>
            <a:r>
              <a:rPr kumimoji="0" lang="it-IT" sz="2200" b="1" i="0" u="none" strike="noStrike" kern="1200" cap="none" spc="0" normalizeH="0" baseline="0" noProof="0" dirty="0" smtClean="0">
                <a:ln>
                  <a:noFill/>
                </a:ln>
                <a:solidFill>
                  <a:schemeClr val="lt1"/>
                </a:solidFill>
                <a:effectLst/>
                <a:uLnTx/>
                <a:uFillTx/>
                <a:latin typeface="+mn-lt"/>
                <a:ea typeface="+mn-ea"/>
                <a:cs typeface="+mn-cs"/>
              </a:rPr>
              <a:t/>
            </a:r>
            <a:br>
              <a:rPr kumimoji="0" lang="it-IT" sz="2200" b="1" i="0" u="none" strike="noStrike" kern="1200" cap="none" spc="0" normalizeH="0" baseline="0" noProof="0" dirty="0" smtClean="0">
                <a:ln>
                  <a:noFill/>
                </a:ln>
                <a:solidFill>
                  <a:schemeClr val="lt1"/>
                </a:solidFill>
                <a:effectLst/>
                <a:uLnTx/>
                <a:uFillTx/>
                <a:latin typeface="+mn-lt"/>
                <a:ea typeface="+mn-ea"/>
                <a:cs typeface="+mn-cs"/>
              </a:rPr>
            </a:br>
            <a:endParaRPr kumimoji="0" lang="it-IT" sz="2200" b="1" i="0" u="none" strike="noStrike" kern="1200" cap="none" spc="0" normalizeH="0" baseline="0" noProof="0" dirty="0" smtClean="0">
              <a:ln>
                <a:noFill/>
              </a:ln>
              <a:solidFill>
                <a:schemeClr val="bg2"/>
              </a:solidFill>
              <a:effectLst/>
              <a:uLnTx/>
              <a:uFillTx/>
              <a:latin typeface="+mn-lt"/>
              <a:ea typeface="+mn-ea"/>
              <a:cs typeface="+mn-cs"/>
            </a:endParaRP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900" b="1" i="0" u="none" strike="noStrike" kern="1200" cap="none" spc="0" normalizeH="0" baseline="0" noProof="0" dirty="0" smtClean="0">
              <a:ln>
                <a:noFill/>
              </a:ln>
              <a:solidFill>
                <a:schemeClr val="lt1"/>
              </a:solidFill>
              <a:effectLst/>
              <a:uLnTx/>
              <a:uFillTx/>
              <a:latin typeface="+mn-lt"/>
              <a:ea typeface="+mn-ea"/>
              <a:cs typeface="+mn-cs"/>
            </a:endParaRP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900" b="1" i="0" u="none" strike="noStrike" kern="1200" cap="none" spc="0" normalizeH="0" baseline="0" noProof="0" dirty="0">
              <a:ln>
                <a:noFill/>
              </a:ln>
              <a:solidFill>
                <a:schemeClr val="lt1"/>
              </a:solidFill>
              <a:effectLst/>
              <a:uLnTx/>
              <a:uFillTx/>
              <a:latin typeface="+mn-lt"/>
              <a:ea typeface="+mn-ea"/>
              <a:cs typeface="+mn-cs"/>
            </a:endParaRPr>
          </a:p>
        </p:txBody>
      </p:sp>
      <p:sp>
        <p:nvSpPr>
          <p:cNvPr id="10" name="Segnaposto testo 3"/>
          <p:cNvSpPr txBox="1">
            <a:spLocks/>
          </p:cNvSpPr>
          <p:nvPr/>
        </p:nvSpPr>
        <p:spPr>
          <a:xfrm>
            <a:off x="214282" y="500042"/>
            <a:ext cx="3002838" cy="5646721"/>
          </a:xfrm>
          <a:prstGeom prst="rect">
            <a:avLst/>
          </a:prstGeom>
          <a:solidFill>
            <a:srgbClr val="CE3E4F"/>
          </a:solidFill>
          <a:ln>
            <a:solidFill>
              <a:srgbClr val="C00000"/>
            </a:solidFill>
          </a:ln>
        </p:spPr>
        <p:style>
          <a:lnRef idx="1">
            <a:schemeClr val="accent2"/>
          </a:lnRef>
          <a:fillRef idx="2">
            <a:schemeClr val="accent2"/>
          </a:fillRef>
          <a:effectRef idx="1">
            <a:schemeClr val="accent2"/>
          </a:effectRef>
          <a:fontRef idx="minor">
            <a:schemeClr val="dk1"/>
          </a:fontRef>
        </p:style>
        <p:txBody>
          <a:bodyPr>
            <a:normAutofit/>
          </a:bodyPr>
          <a:lstStyle/>
          <a:p>
            <a:pPr marL="320040" marR="0" lvl="0" indent="-320040" algn="ctr"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it-IT" sz="2400" b="1" i="0" u="none" strike="noStrike" kern="1200" cap="none" spc="0" normalizeH="0" baseline="0" noProof="0" dirty="0" smtClean="0">
              <a:ln>
                <a:noFill/>
              </a:ln>
              <a:solidFill>
                <a:srgbClr val="FF0000"/>
              </a:solidFill>
              <a:effectLst/>
              <a:uLnTx/>
              <a:uFillTx/>
              <a:latin typeface="+mn-lt"/>
              <a:ea typeface="+mn-ea"/>
              <a:cs typeface="+mn-cs"/>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r>
              <a:rPr kumimoji="0" lang="it-IT" sz="2400" i="0" u="none" strike="noStrike" kern="1200" cap="none" spc="0" normalizeH="0" baseline="0" noProof="0" dirty="0" smtClean="0">
                <a:ln>
                  <a:noFill/>
                </a:ln>
                <a:solidFill>
                  <a:schemeClr val="tx1"/>
                </a:solidFill>
                <a:effectLst/>
                <a:uLnTx/>
                <a:uFillTx/>
                <a:latin typeface="+mn-lt"/>
                <a:ea typeface="+mn-ea"/>
                <a:cs typeface="+mn-cs"/>
              </a:rPr>
              <a:t>Obiettivo generale dell’attività di prevenzione sociale</a:t>
            </a: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endParaRPr lang="en-US" sz="2400" b="1" dirty="0" smtClean="0">
              <a:solidFill>
                <a:schemeClr val="accent1">
                  <a:lumMod val="75000"/>
                </a:schemeClr>
              </a:solidFill>
              <a:latin typeface="Batang" panose="02030600000101010101" pitchFamily="18" charset="-127"/>
              <a:ea typeface="Batang" panose="02030600000101010101" pitchFamily="18" charset="-127"/>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endParaRPr kumimoji="0" lang="it-IT" sz="1600" b="1" i="0" u="none" strike="noStrike" kern="1200" cap="none" spc="0" normalizeH="0" baseline="0" noProof="0" dirty="0" smtClean="0">
              <a:ln>
                <a:noFill/>
              </a:ln>
              <a:solidFill>
                <a:schemeClr val="dk1"/>
              </a:solidFill>
              <a:effectLst/>
              <a:uLnTx/>
              <a:uFillTx/>
              <a:latin typeface="Batang" panose="02030600000101010101" pitchFamily="18" charset="-127"/>
              <a:ea typeface="Batang" panose="02030600000101010101" pitchFamily="18" charset="-127"/>
              <a:cs typeface="+mn-cs"/>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endParaRPr kumimoji="0" lang="it-IT"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endParaRPr lang="it-IT" sz="1600" b="1" dirty="0" smtClean="0">
              <a:solidFill>
                <a:schemeClr val="tx1"/>
              </a:solidFill>
              <a:latin typeface="Batang" panose="02030600000101010101" pitchFamily="18" charset="-127"/>
              <a:ea typeface="Batang" panose="02030600000101010101" pitchFamily="18" charset="-127"/>
            </a:endParaRP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r>
              <a:rPr kumimoji="0" lang="it-IT"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Prevenzione del disagio</a:t>
            </a:r>
          </a:p>
          <a:p>
            <a:pPr marL="320040" marR="0" lvl="0" indent="-320040" algn="ctr" defTabSz="914400" rtl="0" eaLnBrk="1" fontAlgn="auto" latinLnBrk="0" hangingPunct="1">
              <a:lnSpc>
                <a:spcPct val="100000"/>
              </a:lnSpc>
              <a:spcBef>
                <a:spcPts val="700"/>
              </a:spcBef>
              <a:spcAft>
                <a:spcPts val="0"/>
              </a:spcAft>
              <a:buClr>
                <a:schemeClr val="accent2"/>
              </a:buClr>
              <a:buSzPct val="60000"/>
              <a:tabLst/>
              <a:defRPr/>
            </a:pPr>
            <a:r>
              <a:rPr kumimoji="0" lang="it-IT"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Prevenzione del </a:t>
            </a:r>
            <a:r>
              <a:rPr kumimoji="0" lang="it-IT" sz="1600" b="1" i="0" u="none" strike="noStrike" kern="1200" cap="none" spc="0" normalizeH="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a:t>
            </a:r>
            <a:r>
              <a:rPr kumimoji="0" lang="it-IT"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b</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enessere</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fisico</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emotivo</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e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relazionale</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dei</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ragazzi</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e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degli</a:t>
            </a:r>
            <a:r>
              <a:rPr kumimoji="0" lang="en-US" sz="1600" b="1" i="0" u="none" strike="noStrike" kern="1200" cap="none" spc="0" normalizeH="0" baseline="0" noProof="0" dirty="0" smtClean="0">
                <a:ln>
                  <a:noFill/>
                </a:ln>
                <a:solidFill>
                  <a:schemeClr val="tx1"/>
                </a:solidFill>
                <a:effectLst/>
                <a:uLnTx/>
                <a:uFillTx/>
                <a:latin typeface="Batang" panose="02030600000101010101" pitchFamily="18" charset="-127"/>
                <a:ea typeface="Batang" panose="02030600000101010101" pitchFamily="18" charset="-127"/>
                <a:cs typeface="+mn-cs"/>
              </a:rPr>
              <a:t> </a:t>
            </a:r>
            <a:r>
              <a:rPr kumimoji="0" lang="en-US" sz="1600" b="1" i="0" u="none" strike="noStrike" kern="1200" cap="none" spc="0" normalizeH="0" baseline="0" noProof="0" dirty="0" err="1" smtClean="0">
                <a:ln>
                  <a:noFill/>
                </a:ln>
                <a:solidFill>
                  <a:schemeClr val="tx1"/>
                </a:solidFill>
                <a:effectLst/>
                <a:uLnTx/>
                <a:uFillTx/>
                <a:latin typeface="Batang" panose="02030600000101010101" pitchFamily="18" charset="-127"/>
                <a:ea typeface="Batang" panose="02030600000101010101" pitchFamily="18" charset="-127"/>
                <a:cs typeface="+mn-cs"/>
              </a:rPr>
              <a:t>adolescenti</a:t>
            </a:r>
            <a:endParaRPr kumimoji="0" lang="it-IT" sz="1600" b="1"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it-IT" sz="2400" b="0" i="0" u="none" strike="noStrike" kern="1200" cap="none" spc="0" normalizeH="0" baseline="0" noProof="0" dirty="0">
              <a:ln>
                <a:noFill/>
              </a:ln>
              <a:solidFill>
                <a:schemeClr val="dk1"/>
              </a:solidFill>
              <a:effectLst/>
              <a:uLnTx/>
              <a:uFillTx/>
              <a:latin typeface="+mn-lt"/>
              <a:ea typeface="+mn-ea"/>
              <a:cs typeface="+mn-cs"/>
            </a:endParaRPr>
          </a:p>
        </p:txBody>
      </p:sp>
      <p:cxnSp>
        <p:nvCxnSpPr>
          <p:cNvPr id="12" name="Connettore 2 11"/>
          <p:cNvCxnSpPr/>
          <p:nvPr/>
        </p:nvCxnSpPr>
        <p:spPr>
          <a:xfrm rot="5400000">
            <a:off x="1036613" y="2892421"/>
            <a:ext cx="1071570"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1</a:t>
            </a:fld>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Immagine 4" descr="http://www.philippwinterberg.com/p/am_i_small_cover_italian_400.jpg"/>
          <p:cNvPicPr/>
          <p:nvPr/>
        </p:nvPicPr>
        <p:blipFill>
          <a:blip r:embed="rId3" cstate="print"/>
          <a:srcRect/>
          <a:stretch>
            <a:fillRect/>
          </a:stretch>
        </p:blipFill>
        <p:spPr bwMode="auto">
          <a:xfrm>
            <a:off x="3563888" y="1844824"/>
            <a:ext cx="5256584" cy="4680520"/>
          </a:xfrm>
          <a:prstGeom prst="rect">
            <a:avLst/>
          </a:prstGeom>
          <a:noFill/>
          <a:ln w="9525">
            <a:noFill/>
            <a:miter lim="800000"/>
            <a:headEnd/>
            <a:tailEnd/>
          </a:ln>
        </p:spPr>
      </p:pic>
      <p:pic>
        <p:nvPicPr>
          <p:cNvPr id="18435" name="Picture 3" descr="C:\Users\utente\Desktop\file da inviare\img210.jpg"/>
          <p:cNvPicPr>
            <a:picLocks noChangeAspect="1" noChangeArrowheads="1"/>
          </p:cNvPicPr>
          <p:nvPr/>
        </p:nvPicPr>
        <p:blipFill>
          <a:blip r:embed="rId4" cstate="print"/>
          <a:srcRect/>
          <a:stretch>
            <a:fillRect/>
          </a:stretch>
        </p:blipFill>
        <p:spPr bwMode="auto">
          <a:xfrm>
            <a:off x="4427984" y="2609966"/>
            <a:ext cx="3600400" cy="4049495"/>
          </a:xfrm>
          <a:prstGeom prst="rect">
            <a:avLst/>
          </a:prstGeom>
          <a:noFill/>
          <a:ln w="41275">
            <a:solidFill>
              <a:srgbClr val="C00000">
                <a:alpha val="45000"/>
              </a:srgbClr>
            </a:solidFill>
          </a:ln>
        </p:spPr>
      </p:pic>
      <p:sp>
        <p:nvSpPr>
          <p:cNvPr id="6" name="CasellaDiTesto 5"/>
          <p:cNvSpPr txBox="1"/>
          <p:nvPr/>
        </p:nvSpPr>
        <p:spPr>
          <a:xfrm>
            <a:off x="285720" y="671691"/>
            <a:ext cx="6264696" cy="5632311"/>
          </a:xfrm>
          <a:prstGeom prst="rect">
            <a:avLst/>
          </a:prstGeom>
          <a:noFill/>
        </p:spPr>
        <p:txBody>
          <a:bodyPr wrap="square" rtlCol="0">
            <a:spAutoFit/>
          </a:bodyPr>
          <a:lstStyle/>
          <a:p>
            <a:r>
              <a:rPr lang="it-IT" b="1" dirty="0" smtClean="0">
                <a:solidFill>
                  <a:srgbClr val="002060"/>
                </a:solidFill>
                <a:latin typeface="Calibri" pitchFamily="34" charset="0"/>
              </a:rPr>
              <a:t>Tempo di realizzazione  1 ora e 20 minuti</a:t>
            </a:r>
          </a:p>
          <a:p>
            <a:r>
              <a:rPr lang="it-IT" b="1" dirty="0" smtClean="0">
                <a:latin typeface="Calibri" pitchFamily="34" charset="0"/>
              </a:rPr>
              <a:t> </a:t>
            </a:r>
            <a:r>
              <a:rPr lang="it-IT" dirty="0" smtClean="0">
                <a:solidFill>
                  <a:srgbClr val="C00000"/>
                </a:solidFill>
                <a:latin typeface="Calibri" pitchFamily="34" charset="0"/>
              </a:rPr>
              <a:t>Obiettivo</a:t>
            </a:r>
            <a:endParaRPr lang="it-IT" dirty="0" smtClean="0">
              <a:latin typeface="Calibri" pitchFamily="34" charset="0"/>
            </a:endParaRPr>
          </a:p>
          <a:p>
            <a:pPr>
              <a:buFont typeface="Arial" pitchFamily="34" charset="0"/>
              <a:buChar char="•"/>
            </a:pPr>
            <a:r>
              <a:rPr lang="it-IT" b="1" dirty="0" smtClean="0">
                <a:latin typeface="Calibri" pitchFamily="34" charset="0"/>
              </a:rPr>
              <a:t>  Conoscere  in  modo più approfondito i propri compagni               superando pregiudizi</a:t>
            </a:r>
          </a:p>
          <a:p>
            <a:pPr>
              <a:buFont typeface="Arial" pitchFamily="34" charset="0"/>
              <a:buChar char="•"/>
            </a:pPr>
            <a:endParaRPr lang="it-IT" b="1" dirty="0" smtClean="0">
              <a:latin typeface="Calibri" pitchFamily="34" charset="0"/>
            </a:endParaRPr>
          </a:p>
          <a:p>
            <a:r>
              <a:rPr lang="it-IT" dirty="0" smtClean="0">
                <a:latin typeface="Calibri" pitchFamily="34" charset="0"/>
              </a:rPr>
              <a:t>Modalità</a:t>
            </a:r>
          </a:p>
          <a:p>
            <a:endParaRPr lang="it-IT" dirty="0" smtClean="0">
              <a:latin typeface="Calibri" pitchFamily="34" charset="0"/>
            </a:endParaRPr>
          </a:p>
          <a:p>
            <a:pPr marL="342900" indent="-342900">
              <a:buFont typeface="+mj-lt"/>
              <a:buAutoNum type="alphaLcPeriod"/>
            </a:pPr>
            <a:r>
              <a:rPr lang="it-IT" dirty="0" smtClean="0">
                <a:latin typeface="Calibri" pitchFamily="34" charset="0"/>
              </a:rPr>
              <a:t>Lavoro personale</a:t>
            </a:r>
          </a:p>
          <a:p>
            <a:pPr marL="342900" indent="-342900">
              <a:buFont typeface="+mj-lt"/>
              <a:buAutoNum type="alphaLcPeriod"/>
            </a:pPr>
            <a:r>
              <a:rPr lang="it-IT" dirty="0" smtClean="0">
                <a:latin typeface="Calibri" pitchFamily="34" charset="0"/>
              </a:rPr>
              <a:t>Comunicazione in gruppo</a:t>
            </a:r>
          </a:p>
          <a:p>
            <a:pPr marL="342900" indent="-342900"/>
            <a:endParaRPr lang="it-IT" dirty="0" smtClean="0">
              <a:latin typeface="Calibri" pitchFamily="34" charset="0"/>
            </a:endParaRPr>
          </a:p>
          <a:p>
            <a:pPr marL="342900" indent="-342900"/>
            <a:r>
              <a:rPr lang="it-IT" b="1" dirty="0" smtClean="0">
                <a:solidFill>
                  <a:srgbClr val="C00000"/>
                </a:solidFill>
                <a:latin typeface="Calibri" pitchFamily="34" charset="0"/>
              </a:rPr>
              <a:t>Focus</a:t>
            </a:r>
          </a:p>
          <a:p>
            <a:pPr marL="342900" indent="-342900"/>
            <a:endParaRPr lang="it-IT" b="1" dirty="0" smtClean="0">
              <a:solidFill>
                <a:srgbClr val="C00000"/>
              </a:solidFill>
              <a:latin typeface="Calibri" pitchFamily="34" charset="0"/>
            </a:endParaRPr>
          </a:p>
          <a:p>
            <a:pPr marL="342900" indent="-342900"/>
            <a:r>
              <a:rPr lang="it-IT" b="1" dirty="0" smtClean="0">
                <a:latin typeface="Calibri" pitchFamily="34" charset="0"/>
              </a:rPr>
              <a:t>Percepire i vari aspetti del </a:t>
            </a:r>
            <a:r>
              <a:rPr lang="it-IT" b="1" dirty="0" err="1" smtClean="0">
                <a:latin typeface="Calibri" pitchFamily="34" charset="0"/>
              </a:rPr>
              <a:t>sè</a:t>
            </a:r>
            <a:endParaRPr lang="it-IT" b="1" dirty="0" smtClean="0">
              <a:latin typeface="Calibri" pitchFamily="34" charset="0"/>
            </a:endParaRPr>
          </a:p>
          <a:p>
            <a:pPr marL="342900" indent="-342900"/>
            <a:endParaRPr lang="it-IT" b="1" dirty="0" smtClean="0">
              <a:solidFill>
                <a:srgbClr val="C00000"/>
              </a:solidFill>
              <a:latin typeface="Calibri" pitchFamily="34" charset="0"/>
            </a:endParaRPr>
          </a:p>
          <a:p>
            <a:pPr marL="342900" indent="-342900"/>
            <a:endParaRPr lang="it-IT" b="1" dirty="0" smtClean="0">
              <a:solidFill>
                <a:srgbClr val="C00000"/>
              </a:solidFill>
              <a:latin typeface="Calibri" pitchFamily="34" charset="0"/>
            </a:endParaRPr>
          </a:p>
          <a:p>
            <a:pPr marL="342900" indent="-342900"/>
            <a:endParaRPr lang="it-IT" b="1" dirty="0" smtClean="0">
              <a:solidFill>
                <a:srgbClr val="C00000"/>
              </a:solidFill>
              <a:latin typeface="Calibri" pitchFamily="34" charset="0"/>
            </a:endParaRPr>
          </a:p>
          <a:p>
            <a:pPr marL="342900" indent="-342900"/>
            <a:endParaRPr lang="it-IT" b="1" dirty="0" smtClean="0">
              <a:latin typeface="Calibri" pitchFamily="34" charset="0"/>
            </a:endParaRPr>
          </a:p>
          <a:p>
            <a:endParaRPr lang="it-IT" b="1" dirty="0" smtClean="0">
              <a:latin typeface="Calibri" pitchFamily="34" charset="0"/>
            </a:endParaRPr>
          </a:p>
          <a:p>
            <a:endParaRPr lang="it-IT" b="1" dirty="0" smtClean="0">
              <a:latin typeface="Calibri" pitchFamily="34" charset="0"/>
            </a:endParaRPr>
          </a:p>
          <a:p>
            <a:endParaRPr lang="it-IT" b="1" dirty="0">
              <a:latin typeface="Calibri" pitchFamily="34" charset="0"/>
            </a:endParaRPr>
          </a:p>
        </p:txBody>
      </p:sp>
      <p:sp>
        <p:nvSpPr>
          <p:cNvPr id="7" name="Ovale 6"/>
          <p:cNvSpPr/>
          <p:nvPr/>
        </p:nvSpPr>
        <p:spPr>
          <a:xfrm>
            <a:off x="7956376" y="264586"/>
            <a:ext cx="648072" cy="62797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Titolo 7"/>
          <p:cNvSpPr>
            <a:spLocks noGrp="1"/>
          </p:cNvSpPr>
          <p:nvPr>
            <p:ph type="title"/>
          </p:nvPr>
        </p:nvSpPr>
        <p:spPr>
          <a:xfrm>
            <a:off x="500034" y="428604"/>
            <a:ext cx="7480196" cy="414318"/>
          </a:xfrm>
        </p:spPr>
        <p:txBody>
          <a:bodyPr>
            <a:noAutofit/>
          </a:bodyPr>
          <a:lstStyle/>
          <a:p>
            <a:r>
              <a:rPr lang="it-IT" sz="2800" b="1" dirty="0" smtClean="0">
                <a:solidFill>
                  <a:srgbClr val="FF0000"/>
                </a:solidFill>
                <a:latin typeface="Calibri" pitchFamily="34" charset="0"/>
              </a:rPr>
              <a:t>CHI SONO IO</a:t>
            </a:r>
            <a:endParaRPr lang="it-IT" sz="2800" b="1" dirty="0">
              <a:solidFill>
                <a:srgbClr val="FF0000"/>
              </a:solidFill>
              <a:latin typeface="Calibri" pitchFamily="34" charset="0"/>
            </a:endParaRPr>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10</a:t>
            </a:fld>
            <a:endParaRPr lang="it-IT"/>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35" name="Picture 27"/>
          <p:cNvPicPr>
            <a:picLocks noChangeAspect="1" noChangeArrowheads="1"/>
          </p:cNvPicPr>
          <p:nvPr/>
        </p:nvPicPr>
        <p:blipFill>
          <a:blip r:embed="rId3" cstate="print"/>
          <a:srcRect/>
          <a:stretch>
            <a:fillRect/>
          </a:stretch>
        </p:blipFill>
        <p:spPr bwMode="auto">
          <a:xfrm>
            <a:off x="5148064" y="1412776"/>
            <a:ext cx="3657600" cy="2414587"/>
          </a:xfrm>
          <a:prstGeom prst="rect">
            <a:avLst/>
          </a:prstGeom>
          <a:noFill/>
          <a:ln w="9525">
            <a:noFill/>
            <a:miter lim="800000"/>
            <a:headEnd/>
            <a:tailEnd/>
          </a:ln>
          <a:effectLst/>
        </p:spPr>
      </p:pic>
      <p:pic>
        <p:nvPicPr>
          <p:cNvPr id="17429" name="Picture 21"/>
          <p:cNvPicPr>
            <a:picLocks noChangeAspect="1" noChangeArrowheads="1"/>
          </p:cNvPicPr>
          <p:nvPr/>
        </p:nvPicPr>
        <p:blipFill>
          <a:blip r:embed="rId4" cstate="print"/>
          <a:srcRect/>
          <a:stretch>
            <a:fillRect/>
          </a:stretch>
        </p:blipFill>
        <p:spPr bwMode="auto">
          <a:xfrm>
            <a:off x="179512" y="0"/>
            <a:ext cx="3657600" cy="2401887"/>
          </a:xfrm>
          <a:prstGeom prst="rect">
            <a:avLst/>
          </a:prstGeom>
          <a:noFill/>
          <a:ln w="9525">
            <a:noFill/>
            <a:miter lim="800000"/>
            <a:headEnd/>
            <a:tailEnd/>
          </a:ln>
          <a:effectLst/>
        </p:spPr>
      </p:pic>
      <p:sp>
        <p:nvSpPr>
          <p:cNvPr id="2" name="Titolo 1"/>
          <p:cNvSpPr>
            <a:spLocks noGrp="1"/>
          </p:cNvSpPr>
          <p:nvPr>
            <p:ph type="title"/>
          </p:nvPr>
        </p:nvSpPr>
        <p:spPr>
          <a:xfrm>
            <a:off x="3923928" y="0"/>
            <a:ext cx="5040560" cy="1628800"/>
          </a:xfrm>
        </p:spPr>
        <p:txBody>
          <a:bodyPr/>
          <a:lstStyle/>
          <a:p>
            <a:r>
              <a:rPr lang="it-IT" sz="2800" dirty="0" smtClean="0">
                <a:solidFill>
                  <a:srgbClr val="C00000"/>
                </a:solidFill>
                <a:latin typeface="Calibri" pitchFamily="34" charset="0"/>
              </a:rPr>
              <a:t>FOTOLINGUAGGIO</a:t>
            </a:r>
            <a:r>
              <a:rPr lang="it-IT" dirty="0" smtClean="0"/>
              <a:t> </a:t>
            </a:r>
            <a:r>
              <a:rPr lang="it-IT" sz="2400" dirty="0" smtClean="0"/>
              <a:t>conoscersi</a:t>
            </a:r>
            <a:r>
              <a:rPr lang="it-IT" dirty="0" smtClean="0"/>
              <a:t> </a:t>
            </a:r>
            <a:r>
              <a:rPr lang="it-IT" sz="2400" dirty="0" smtClean="0"/>
              <a:t>attraverso un’immagine</a:t>
            </a:r>
            <a:endParaRPr lang="it-IT" dirty="0"/>
          </a:p>
        </p:txBody>
      </p:sp>
      <p:sp>
        <p:nvSpPr>
          <p:cNvPr id="3" name="Segnaposto contenuto 2"/>
          <p:cNvSpPr>
            <a:spLocks noGrp="1"/>
          </p:cNvSpPr>
          <p:nvPr>
            <p:ph sz="quarter" idx="1"/>
          </p:nvPr>
        </p:nvSpPr>
        <p:spPr>
          <a:xfrm>
            <a:off x="179512" y="2362200"/>
            <a:ext cx="8153400" cy="4495800"/>
          </a:xfrm>
        </p:spPr>
        <p:txBody>
          <a:bodyPr>
            <a:normAutofit/>
          </a:bodyPr>
          <a:lstStyle/>
          <a:p>
            <a:pPr>
              <a:buNone/>
            </a:pPr>
            <a:r>
              <a:rPr lang="it-IT" sz="1800" b="1" dirty="0" smtClean="0">
                <a:latin typeface="Calibri" pitchFamily="34" charset="0"/>
              </a:rPr>
              <a:t>Tempo di realizzazione  45 minuti</a:t>
            </a:r>
          </a:p>
          <a:p>
            <a:pPr>
              <a:buNone/>
            </a:pPr>
            <a:r>
              <a:rPr lang="it-IT" sz="1800" b="1" dirty="0" smtClean="0">
                <a:latin typeface="Calibri" pitchFamily="34" charset="0"/>
              </a:rPr>
              <a:t>Materiale :  </a:t>
            </a:r>
            <a:r>
              <a:rPr lang="it-IT" sz="1800" dirty="0" smtClean="0">
                <a:latin typeface="Calibri" pitchFamily="34" charset="0"/>
              </a:rPr>
              <a:t>50 immagini</a:t>
            </a:r>
          </a:p>
          <a:p>
            <a:pPr>
              <a:buNone/>
            </a:pPr>
            <a:r>
              <a:rPr lang="it-IT" sz="1800" b="1" dirty="0" smtClean="0">
                <a:solidFill>
                  <a:srgbClr val="C00000"/>
                </a:solidFill>
                <a:latin typeface="Calibri" pitchFamily="34" charset="0"/>
              </a:rPr>
              <a:t>Obiettivi</a:t>
            </a:r>
          </a:p>
          <a:p>
            <a:pPr>
              <a:buFont typeface="Arial" pitchFamily="34" charset="0"/>
              <a:buChar char="•"/>
            </a:pPr>
            <a:r>
              <a:rPr lang="it-IT" sz="2000" dirty="0" smtClean="0">
                <a:latin typeface="Calibri" pitchFamily="34" charset="0"/>
              </a:rPr>
              <a:t>Esprimere emozioni legate alla vita scolastica</a:t>
            </a:r>
          </a:p>
          <a:p>
            <a:pPr>
              <a:buFont typeface="Arial" pitchFamily="34" charset="0"/>
              <a:buChar char="•"/>
            </a:pPr>
            <a:r>
              <a:rPr lang="it-IT" sz="2000" dirty="0" smtClean="0">
                <a:latin typeface="Calibri" pitchFamily="34" charset="0"/>
              </a:rPr>
              <a:t>Favorire la conoscenza e la solidarietà all’interno del gruppo</a:t>
            </a:r>
            <a:endParaRPr lang="it-IT" sz="2200" dirty="0" smtClean="0">
              <a:latin typeface="Calibri" pitchFamily="34" charset="0"/>
            </a:endParaRPr>
          </a:p>
          <a:p>
            <a:pPr>
              <a:buNone/>
            </a:pPr>
            <a:r>
              <a:rPr lang="it-IT" sz="1800" b="1" dirty="0" smtClean="0">
                <a:solidFill>
                  <a:srgbClr val="C00000"/>
                </a:solidFill>
                <a:latin typeface="Calibri" pitchFamily="34" charset="0"/>
              </a:rPr>
              <a:t>Modalità</a:t>
            </a:r>
          </a:p>
          <a:p>
            <a:pPr>
              <a:buFont typeface="Arial" pitchFamily="34" charset="0"/>
              <a:buChar char="•"/>
            </a:pPr>
            <a:r>
              <a:rPr lang="it-IT" sz="1800" b="1" dirty="0" smtClean="0">
                <a:latin typeface="Calibri" pitchFamily="34" charset="0"/>
              </a:rPr>
              <a:t>Gioco psico-pedagogico di tipo proiettivo</a:t>
            </a:r>
          </a:p>
          <a:p>
            <a:pPr>
              <a:buFont typeface="Arial" pitchFamily="34" charset="0"/>
              <a:buChar char="•"/>
            </a:pPr>
            <a:r>
              <a:rPr lang="it-IT" sz="1800" b="1" dirty="0" smtClean="0">
                <a:latin typeface="Calibri" pitchFamily="34" charset="0"/>
              </a:rPr>
              <a:t>Discussione di gruppo</a:t>
            </a:r>
          </a:p>
          <a:p>
            <a:pPr>
              <a:buNone/>
            </a:pPr>
            <a:r>
              <a:rPr lang="it-IT" sz="1800" b="1" dirty="0" smtClean="0">
                <a:solidFill>
                  <a:srgbClr val="C00000"/>
                </a:solidFill>
                <a:latin typeface="Calibri" pitchFamily="34" charset="0"/>
              </a:rPr>
              <a:t>Focus</a:t>
            </a:r>
          </a:p>
          <a:p>
            <a:pPr>
              <a:buNone/>
            </a:pPr>
            <a:r>
              <a:rPr lang="it-IT" sz="1800" b="1" dirty="0" smtClean="0">
                <a:latin typeface="Calibri" pitchFamily="34" charset="0"/>
              </a:rPr>
              <a:t>Sperimentare pensieri ed emozioni senza essere giudicati</a:t>
            </a:r>
          </a:p>
          <a:p>
            <a:pPr>
              <a:buNone/>
            </a:pPr>
            <a:r>
              <a:rPr lang="it-IT" sz="2800" b="1" dirty="0" smtClean="0">
                <a:solidFill>
                  <a:srgbClr val="002060"/>
                </a:solidFill>
                <a:latin typeface="Calibri" pitchFamily="34" charset="0"/>
              </a:rPr>
              <a:t>insieme</a:t>
            </a:r>
          </a:p>
          <a:p>
            <a:endParaRPr lang="it-IT" dirty="0"/>
          </a:p>
        </p:txBody>
      </p:sp>
      <p:sp>
        <p:nvSpPr>
          <p:cNvPr id="4" name="Segnaposto piè di pagina 3"/>
          <p:cNvSpPr>
            <a:spLocks noGrp="1"/>
          </p:cNvSpPr>
          <p:nvPr>
            <p:ph type="ftr" sz="quarter" idx="11"/>
          </p:nvPr>
        </p:nvSpPr>
        <p:spPr/>
        <p:txBody>
          <a:bodyPr/>
          <a:lstStyle/>
          <a:p>
            <a:r>
              <a:rPr lang="it-IT" smtClean="0"/>
              <a:t>Tiziana Bruni</a:t>
            </a:r>
            <a:endParaRPr lang="it-IT"/>
          </a:p>
        </p:txBody>
      </p:sp>
      <p:sp>
        <p:nvSpPr>
          <p:cNvPr id="5" name="Segnaposto numero diapositiva 4"/>
          <p:cNvSpPr>
            <a:spLocks noGrp="1"/>
          </p:cNvSpPr>
          <p:nvPr>
            <p:ph type="sldNum" sz="quarter" idx="12"/>
          </p:nvPr>
        </p:nvSpPr>
        <p:spPr/>
        <p:txBody>
          <a:bodyPr>
            <a:normAutofit fontScale="85000" lnSpcReduction="20000"/>
          </a:bodyPr>
          <a:lstStyle/>
          <a:p>
            <a:fld id="{8B67DE52-4030-45F6-AEC7-B3A943973D1B}" type="slidenum">
              <a:rPr lang="it-IT" smtClean="0"/>
              <a:pPr/>
              <a:t>11</a:t>
            </a:fld>
            <a:endParaRPr lang="it-IT"/>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2"/>
          <p:cNvPicPr>
            <a:picLocks noChangeAspect="1" noChangeArrowheads="1"/>
          </p:cNvPicPr>
          <p:nvPr/>
        </p:nvPicPr>
        <p:blipFill>
          <a:blip r:embed="rId2" cstate="print"/>
          <a:srcRect/>
          <a:stretch>
            <a:fillRect/>
          </a:stretch>
        </p:blipFill>
        <p:spPr bwMode="auto">
          <a:xfrm>
            <a:off x="0" y="0"/>
            <a:ext cx="3343265" cy="2857496"/>
          </a:xfrm>
          <a:prstGeom prst="rect">
            <a:avLst/>
          </a:prstGeom>
          <a:noFill/>
          <a:ln w="9525">
            <a:noFill/>
            <a:miter lim="800000"/>
            <a:headEnd/>
            <a:tailEnd/>
          </a:ln>
          <a:effectLst/>
        </p:spPr>
      </p:pic>
      <p:pic>
        <p:nvPicPr>
          <p:cNvPr id="7" name="Picture 12"/>
          <p:cNvPicPr>
            <a:picLocks noChangeAspect="1" noChangeArrowheads="1"/>
          </p:cNvPicPr>
          <p:nvPr/>
        </p:nvPicPr>
        <p:blipFill>
          <a:blip r:embed="rId3" cstate="print"/>
          <a:srcRect/>
          <a:stretch>
            <a:fillRect/>
          </a:stretch>
        </p:blipFill>
        <p:spPr bwMode="auto">
          <a:xfrm>
            <a:off x="3714744" y="0"/>
            <a:ext cx="5429256" cy="3308040"/>
          </a:xfrm>
          <a:prstGeom prst="rect">
            <a:avLst/>
          </a:prstGeom>
          <a:noFill/>
          <a:ln w="9525">
            <a:noFill/>
            <a:miter lim="800000"/>
            <a:headEnd/>
            <a:tailEnd/>
          </a:ln>
          <a:effectLst/>
        </p:spPr>
      </p:pic>
      <p:pic>
        <p:nvPicPr>
          <p:cNvPr id="6" name="Picture 16"/>
          <p:cNvPicPr>
            <a:picLocks noChangeAspect="1" noChangeArrowheads="1"/>
          </p:cNvPicPr>
          <p:nvPr/>
        </p:nvPicPr>
        <p:blipFill>
          <a:blip r:embed="rId4" cstate="print"/>
          <a:srcRect/>
          <a:stretch>
            <a:fillRect/>
          </a:stretch>
        </p:blipFill>
        <p:spPr bwMode="auto">
          <a:xfrm>
            <a:off x="0" y="2857496"/>
            <a:ext cx="4181078" cy="4214952"/>
          </a:xfrm>
          <a:prstGeom prst="rect">
            <a:avLst/>
          </a:prstGeom>
          <a:noFill/>
          <a:ln w="9525">
            <a:noFill/>
            <a:miter lim="800000"/>
            <a:headEnd/>
            <a:tailEnd/>
          </a:ln>
          <a:effectLst/>
        </p:spPr>
      </p:pic>
      <p:pic>
        <p:nvPicPr>
          <p:cNvPr id="5" name="Picture 19"/>
          <p:cNvPicPr>
            <a:picLocks noGrp="1" noChangeAspect="1" noChangeArrowheads="1"/>
          </p:cNvPicPr>
          <p:nvPr>
            <p:ph sz="quarter" idx="1"/>
          </p:nvPr>
        </p:nvPicPr>
        <p:blipFill>
          <a:blip r:embed="rId5" cstate="print"/>
          <a:srcRect/>
          <a:stretch>
            <a:fillRect/>
          </a:stretch>
        </p:blipFill>
        <p:spPr bwMode="auto">
          <a:xfrm>
            <a:off x="3133344" y="3429000"/>
            <a:ext cx="6010656" cy="3429000"/>
          </a:xfrm>
          <a:prstGeom prst="rect">
            <a:avLst/>
          </a:prstGeom>
          <a:noFill/>
          <a:ln w="9525">
            <a:noFill/>
            <a:miter lim="800000"/>
            <a:headEnd/>
            <a:tailEnd/>
          </a:ln>
          <a:effectLst/>
        </p:spPr>
      </p:pic>
      <p:pic>
        <p:nvPicPr>
          <p:cNvPr id="8" name="Picture 26"/>
          <p:cNvPicPr>
            <a:picLocks noChangeAspect="1" noChangeArrowheads="1"/>
          </p:cNvPicPr>
          <p:nvPr/>
        </p:nvPicPr>
        <p:blipFill>
          <a:blip r:embed="rId6" cstate="print"/>
          <a:srcRect/>
          <a:stretch>
            <a:fillRect/>
          </a:stretch>
        </p:blipFill>
        <p:spPr bwMode="auto">
          <a:xfrm>
            <a:off x="3071802" y="0"/>
            <a:ext cx="3215802" cy="3422706"/>
          </a:xfrm>
          <a:prstGeom prst="rect">
            <a:avLst/>
          </a:prstGeom>
          <a:noFill/>
          <a:ln w="9525">
            <a:noFill/>
            <a:miter lim="800000"/>
            <a:headEnd/>
            <a:tailEnd/>
          </a:ln>
          <a:effectLst/>
        </p:spPr>
      </p:pic>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12</a:t>
            </a:fld>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rc_ilrp_mut" descr="https://encrypted-tbn2.gstatic.com/images?q=tbn:ANd9GcS8HXLLxS_xavcdzAa0SOzuIAb2B1j8fjyTckcOKKr4XTixRrtqAPimR0A"/>
          <p:cNvPicPr/>
          <p:nvPr/>
        </p:nvPicPr>
        <p:blipFill>
          <a:blip r:embed="rId2" cstate="print"/>
          <a:srcRect/>
          <a:stretch>
            <a:fillRect/>
          </a:stretch>
        </p:blipFill>
        <p:spPr bwMode="auto">
          <a:xfrm>
            <a:off x="323528" y="260648"/>
            <a:ext cx="8496944" cy="6336704"/>
          </a:xfrm>
          <a:prstGeom prst="rect">
            <a:avLst/>
          </a:prstGeom>
          <a:noFill/>
          <a:ln w="9525">
            <a:noFill/>
            <a:miter lim="800000"/>
            <a:headEnd/>
            <a:tailEnd/>
          </a:ln>
        </p:spPr>
      </p:pic>
      <p:pic>
        <p:nvPicPr>
          <p:cNvPr id="40962" name="Picture 2" descr="C:\Users\utente\Desktop\file da inviare\img212.jpg"/>
          <p:cNvPicPr>
            <a:picLocks noGrp="1" noChangeAspect="1" noChangeArrowheads="1"/>
          </p:cNvPicPr>
          <p:nvPr>
            <p:ph sz="quarter" idx="1"/>
          </p:nvPr>
        </p:nvPicPr>
        <p:blipFill>
          <a:blip r:embed="rId3" cstate="print"/>
          <a:srcRect/>
          <a:stretch>
            <a:fillRect/>
          </a:stretch>
        </p:blipFill>
        <p:spPr bwMode="auto">
          <a:xfrm>
            <a:off x="1835696" y="476672"/>
            <a:ext cx="5613612" cy="5544616"/>
          </a:xfrm>
          <a:prstGeom prst="rect">
            <a:avLst/>
          </a:prstGeom>
          <a:noFill/>
          <a:ln w="73025">
            <a:solidFill>
              <a:srgbClr val="FF0000"/>
            </a:solidFill>
          </a:ln>
        </p:spPr>
      </p:pic>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13</a:t>
            </a:fld>
            <a:endParaRPr lang="it-IT"/>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utente\Desktop\images.jpg"/>
          <p:cNvPicPr>
            <a:picLocks noGrp="1" noChangeAspect="1" noChangeArrowheads="1"/>
          </p:cNvPicPr>
          <p:nvPr>
            <p:ph sz="quarter" idx="1"/>
          </p:nvPr>
        </p:nvPicPr>
        <p:blipFill>
          <a:blip r:embed="rId3" cstate="print"/>
          <a:srcRect/>
          <a:stretch>
            <a:fillRect/>
          </a:stretch>
        </p:blipFill>
        <p:spPr bwMode="auto">
          <a:xfrm>
            <a:off x="755576" y="1412776"/>
            <a:ext cx="7625525" cy="4752528"/>
          </a:xfrm>
          <a:prstGeom prst="rect">
            <a:avLst/>
          </a:prstGeom>
          <a:noFill/>
        </p:spPr>
      </p:pic>
      <p:sp>
        <p:nvSpPr>
          <p:cNvPr id="2" name="Titolo 1"/>
          <p:cNvSpPr>
            <a:spLocks noGrp="1"/>
          </p:cNvSpPr>
          <p:nvPr>
            <p:ph type="title"/>
          </p:nvPr>
        </p:nvSpPr>
        <p:spPr/>
        <p:txBody>
          <a:bodyPr>
            <a:normAutofit/>
          </a:bodyPr>
          <a:lstStyle/>
          <a:p>
            <a:r>
              <a:rPr lang="it-IT" sz="2800" dirty="0" smtClean="0">
                <a:solidFill>
                  <a:schemeClr val="tx1"/>
                </a:solidFill>
              </a:rPr>
              <a:t>RACCCONTARE ED ASCOLTARE</a:t>
            </a:r>
            <a:r>
              <a:rPr lang="it-IT" sz="2800" dirty="0" smtClean="0">
                <a:solidFill>
                  <a:srgbClr val="0070C0"/>
                </a:solidFill>
              </a:rPr>
              <a:t/>
            </a:r>
            <a:br>
              <a:rPr lang="it-IT" sz="2800" dirty="0" smtClean="0">
                <a:solidFill>
                  <a:srgbClr val="0070C0"/>
                </a:solidFill>
              </a:rPr>
            </a:br>
            <a:r>
              <a:rPr lang="it-IT" sz="2800" dirty="0" smtClean="0">
                <a:solidFill>
                  <a:srgbClr val="0070C0"/>
                </a:solidFill>
              </a:rPr>
              <a:t>                            Racconto un episodio della mia vita</a:t>
            </a:r>
            <a:endParaRPr lang="it-IT" sz="2800" dirty="0">
              <a:solidFill>
                <a:srgbClr val="0070C0"/>
              </a:solidFill>
            </a:endParaRPr>
          </a:p>
        </p:txBody>
      </p:sp>
      <p:sp>
        <p:nvSpPr>
          <p:cNvPr id="4" name="CasellaDiTesto 3"/>
          <p:cNvSpPr txBox="1"/>
          <p:nvPr/>
        </p:nvSpPr>
        <p:spPr>
          <a:xfrm>
            <a:off x="899592" y="1484784"/>
            <a:ext cx="7560840" cy="4801314"/>
          </a:xfrm>
          <a:prstGeom prst="rect">
            <a:avLst/>
          </a:prstGeom>
          <a:noFill/>
        </p:spPr>
        <p:txBody>
          <a:bodyPr wrap="square" rtlCol="0">
            <a:spAutoFit/>
          </a:bodyPr>
          <a:lstStyle/>
          <a:p>
            <a:r>
              <a:rPr lang="it-IT" b="1" dirty="0" smtClean="0">
                <a:solidFill>
                  <a:srgbClr val="002060"/>
                </a:solidFill>
                <a:latin typeface="Calibri" pitchFamily="34" charset="0"/>
              </a:rPr>
              <a:t>Tempo di realizzazione  </a:t>
            </a:r>
            <a:r>
              <a:rPr lang="it-IT" dirty="0" smtClean="0">
                <a:solidFill>
                  <a:srgbClr val="002060"/>
                </a:solidFill>
              </a:rPr>
              <a:t>20 minuti</a:t>
            </a:r>
          </a:p>
          <a:p>
            <a:endParaRPr lang="it-IT" dirty="0" smtClean="0"/>
          </a:p>
          <a:p>
            <a:r>
              <a:rPr lang="it-IT" dirty="0" smtClean="0">
                <a:solidFill>
                  <a:srgbClr val="C00000"/>
                </a:solidFill>
                <a:latin typeface="Calibri" pitchFamily="34" charset="0"/>
              </a:rPr>
              <a:t>Obiettivi</a:t>
            </a:r>
          </a:p>
          <a:p>
            <a:endParaRPr lang="it-IT" dirty="0" smtClean="0">
              <a:solidFill>
                <a:srgbClr val="C00000"/>
              </a:solidFill>
              <a:latin typeface="Calibri" pitchFamily="34" charset="0"/>
            </a:endParaRPr>
          </a:p>
          <a:p>
            <a:pPr>
              <a:buFont typeface="Arial" pitchFamily="34" charset="0"/>
              <a:buChar char="•"/>
            </a:pPr>
            <a:r>
              <a:rPr lang="it-IT" dirty="0" smtClean="0">
                <a:solidFill>
                  <a:srgbClr val="002060"/>
                </a:solidFill>
                <a:latin typeface="Calibri" pitchFamily="34" charset="0"/>
              </a:rPr>
              <a:t> Favorire un clima di gruppo accogliente e non giudicante</a:t>
            </a:r>
          </a:p>
          <a:p>
            <a:pPr>
              <a:buFont typeface="Arial" pitchFamily="34" charset="0"/>
              <a:buChar char="•"/>
            </a:pPr>
            <a:r>
              <a:rPr lang="it-IT" dirty="0" smtClean="0">
                <a:solidFill>
                  <a:srgbClr val="002060"/>
                </a:solidFill>
                <a:latin typeface="Calibri" pitchFamily="34" charset="0"/>
              </a:rPr>
              <a:t>  Valorizzare gli aspetti positivi di ogni alunno</a:t>
            </a:r>
          </a:p>
          <a:p>
            <a:pPr>
              <a:buFont typeface="Arial" pitchFamily="34" charset="0"/>
              <a:buChar char="•"/>
            </a:pPr>
            <a:r>
              <a:rPr lang="it-IT" dirty="0" smtClean="0">
                <a:solidFill>
                  <a:srgbClr val="002060"/>
                </a:solidFill>
                <a:latin typeface="Calibri" pitchFamily="34" charset="0"/>
              </a:rPr>
              <a:t>  Riconoscere l’importanza del ruolo di chi parla e di chi ascolta</a:t>
            </a:r>
          </a:p>
          <a:p>
            <a:pPr>
              <a:buFont typeface="Arial" pitchFamily="34" charset="0"/>
              <a:buChar char="•"/>
            </a:pPr>
            <a:r>
              <a:rPr lang="it-IT" dirty="0" smtClean="0">
                <a:solidFill>
                  <a:srgbClr val="002060"/>
                </a:solidFill>
                <a:latin typeface="Calibri" pitchFamily="34" charset="0"/>
              </a:rPr>
              <a:t>  Migliorare la conoscenza tra i membri del gruppo</a:t>
            </a:r>
          </a:p>
          <a:p>
            <a:pPr>
              <a:buFont typeface="Arial" pitchFamily="34" charset="0"/>
              <a:buChar char="•"/>
            </a:pPr>
            <a:endParaRPr lang="it-IT" dirty="0" smtClean="0">
              <a:solidFill>
                <a:srgbClr val="002060"/>
              </a:solidFill>
              <a:latin typeface="Calibri" pitchFamily="34" charset="0"/>
            </a:endParaRPr>
          </a:p>
          <a:p>
            <a:r>
              <a:rPr lang="it-IT" dirty="0" smtClean="0">
                <a:solidFill>
                  <a:srgbClr val="002060"/>
                </a:solidFill>
                <a:latin typeface="Calibri" pitchFamily="34" charset="0"/>
              </a:rPr>
              <a:t>Modalità </a:t>
            </a:r>
          </a:p>
          <a:p>
            <a:pPr marL="342900" indent="-342900">
              <a:buFont typeface="+mj-lt"/>
              <a:buAutoNum type="alphaLcPeriod"/>
            </a:pPr>
            <a:r>
              <a:rPr lang="it-IT" dirty="0" smtClean="0">
                <a:solidFill>
                  <a:srgbClr val="002060"/>
                </a:solidFill>
                <a:latin typeface="Calibri" pitchFamily="34" charset="0"/>
              </a:rPr>
              <a:t>Comunicazione a coppie</a:t>
            </a:r>
          </a:p>
          <a:p>
            <a:pPr marL="342900" indent="-342900"/>
            <a:endParaRPr lang="it-IT" dirty="0" smtClean="0">
              <a:latin typeface="Calibri" pitchFamily="34" charset="0"/>
            </a:endParaRPr>
          </a:p>
          <a:p>
            <a:pPr marL="342900" indent="-342900"/>
            <a:r>
              <a:rPr lang="it-IT" b="1" dirty="0" smtClean="0">
                <a:solidFill>
                  <a:srgbClr val="C00000"/>
                </a:solidFill>
                <a:latin typeface="Calibri" pitchFamily="34" charset="0"/>
              </a:rPr>
              <a:t>Focus</a:t>
            </a:r>
          </a:p>
          <a:p>
            <a:pPr marL="342900" indent="-342900"/>
            <a:r>
              <a:rPr lang="it-IT" b="1" dirty="0" smtClean="0">
                <a:solidFill>
                  <a:srgbClr val="002060"/>
                </a:solidFill>
                <a:latin typeface="Calibri" pitchFamily="34" charset="0"/>
              </a:rPr>
              <a:t>Educarsi all’ascolto attivo</a:t>
            </a:r>
          </a:p>
          <a:p>
            <a:pPr marL="342900" indent="-342900"/>
            <a:endParaRPr lang="it-IT" b="1" dirty="0" smtClean="0">
              <a:solidFill>
                <a:srgbClr val="C00000"/>
              </a:solidFill>
              <a:latin typeface="Calibri" pitchFamily="34" charset="0"/>
            </a:endParaRPr>
          </a:p>
          <a:p>
            <a:pPr marL="342900" indent="-342900"/>
            <a:endParaRPr lang="it-IT" dirty="0" smtClean="0">
              <a:latin typeface="Calibri" pitchFamily="34" charset="0"/>
            </a:endParaRPr>
          </a:p>
          <a:p>
            <a:endParaRPr lang="it-IT" dirty="0"/>
          </a:p>
        </p:txBody>
      </p:sp>
      <p:sp>
        <p:nvSpPr>
          <p:cNvPr id="5" name="Ovale 4"/>
          <p:cNvSpPr/>
          <p:nvPr/>
        </p:nvSpPr>
        <p:spPr>
          <a:xfrm>
            <a:off x="7858148" y="142852"/>
            <a:ext cx="648072" cy="62797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piè di pagina 2"/>
          <p:cNvSpPr>
            <a:spLocks noGrp="1"/>
          </p:cNvSpPr>
          <p:nvPr>
            <p:ph type="ftr" sz="quarter" idx="11"/>
          </p:nvPr>
        </p:nvSpPr>
        <p:spPr/>
        <p:txBody>
          <a:bodyPr/>
          <a:lstStyle/>
          <a:p>
            <a:r>
              <a:rPr lang="it-IT" smtClean="0"/>
              <a:t>Tiziana Bruni</a:t>
            </a:r>
            <a:endParaRPr lang="it-IT"/>
          </a:p>
        </p:txBody>
      </p:sp>
      <p:sp>
        <p:nvSpPr>
          <p:cNvPr id="6" name="Segnaposto numero diapositiva 5"/>
          <p:cNvSpPr>
            <a:spLocks noGrp="1"/>
          </p:cNvSpPr>
          <p:nvPr>
            <p:ph type="sldNum" sz="quarter" idx="12"/>
          </p:nvPr>
        </p:nvSpPr>
        <p:spPr/>
        <p:txBody>
          <a:bodyPr>
            <a:normAutofit fontScale="85000" lnSpcReduction="20000"/>
          </a:bodyPr>
          <a:lstStyle/>
          <a:p>
            <a:fld id="{8B67DE52-4030-45F6-AEC7-B3A943973D1B}" type="slidenum">
              <a:rPr lang="it-IT" smtClean="0"/>
              <a:pPr/>
              <a:t>14</a:t>
            </a:fld>
            <a:endParaRPr lang="it-IT"/>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4786314" y="714356"/>
            <a:ext cx="4357686" cy="584775"/>
          </a:xfrm>
          <a:prstGeom prst="rect">
            <a:avLst/>
          </a:prstGeom>
          <a:solidFill>
            <a:srgbClr val="C00000"/>
          </a:solidFill>
        </p:spPr>
        <p:txBody>
          <a:bodyPr wrap="square" rtlCol="0">
            <a:spAutoFit/>
          </a:bodyPr>
          <a:lstStyle/>
          <a:p>
            <a:r>
              <a:rPr lang="it-IT" sz="3200" dirty="0" smtClean="0"/>
              <a:t>… </a:t>
            </a:r>
            <a:r>
              <a:rPr lang="it-IT" sz="3200" dirty="0" smtClean="0">
                <a:latin typeface="+mj-lt"/>
              </a:rPr>
              <a:t>al prossimo incontro</a:t>
            </a:r>
            <a:endParaRPr lang="it-IT" sz="3200" dirty="0">
              <a:latin typeface="+mj-lt"/>
            </a:endParaRPr>
          </a:p>
        </p:txBody>
      </p:sp>
      <p:sp>
        <p:nvSpPr>
          <p:cNvPr id="4" name="Titolo 1"/>
          <p:cNvSpPr>
            <a:spLocks noGrp="1"/>
          </p:cNvSpPr>
          <p:nvPr>
            <p:ph type="title"/>
          </p:nvPr>
        </p:nvSpPr>
        <p:spPr>
          <a:xfrm>
            <a:off x="285720" y="214290"/>
            <a:ext cx="8001056" cy="642942"/>
          </a:xfrm>
          <a:solidFill>
            <a:srgbClr val="C00000"/>
          </a:solidFill>
        </p:spPr>
        <p:txBody>
          <a:bodyPr>
            <a:normAutofit fontScale="90000"/>
          </a:bodyPr>
          <a:lstStyle/>
          <a:p>
            <a:r>
              <a:rPr lang="it-IT" sz="2800" dirty="0" smtClean="0"/>
              <a:t/>
            </a:r>
            <a:br>
              <a:rPr lang="it-IT" sz="2800" dirty="0" smtClean="0"/>
            </a:br>
            <a:r>
              <a:rPr lang="it-IT" sz="3600" dirty="0" smtClean="0"/>
              <a:t>Buon lavoro a Tutti </a:t>
            </a:r>
            <a:r>
              <a:rPr lang="it-IT" sz="3600" dirty="0" err="1" smtClean="0"/>
              <a:t>e…</a:t>
            </a:r>
            <a:r>
              <a:rPr lang="it-IT" sz="3600" dirty="0" smtClean="0"/>
              <a:t>..</a:t>
            </a:r>
            <a:r>
              <a:rPr lang="it-IT" sz="2800" dirty="0" smtClean="0"/>
              <a:t/>
            </a:r>
            <a:br>
              <a:rPr lang="it-IT" sz="2800" dirty="0" smtClean="0"/>
            </a:br>
            <a:endParaRPr lang="it-IT" sz="2800" dirty="0"/>
          </a:p>
        </p:txBody>
      </p:sp>
      <p:pic>
        <p:nvPicPr>
          <p:cNvPr id="64514" name="Picture 2" descr="C:\Users\utente\Desktop\images.png"/>
          <p:cNvPicPr>
            <a:picLocks noGrp="1" noChangeAspect="1" noChangeArrowheads="1"/>
          </p:cNvPicPr>
          <p:nvPr>
            <p:ph sz="quarter" idx="1"/>
          </p:nvPr>
        </p:nvPicPr>
        <p:blipFill>
          <a:blip r:embed="rId2"/>
          <a:srcRect/>
          <a:stretch>
            <a:fillRect/>
          </a:stretch>
        </p:blipFill>
        <p:spPr bwMode="auto">
          <a:xfrm>
            <a:off x="2285984" y="1428736"/>
            <a:ext cx="4643470" cy="4643470"/>
          </a:xfrm>
          <a:prstGeom prst="rect">
            <a:avLst/>
          </a:prstGeom>
          <a:noFill/>
          <a:ln w="95250">
            <a:solidFill>
              <a:schemeClr val="accent1"/>
            </a:solidFill>
          </a:ln>
        </p:spPr>
      </p:pic>
      <p:sp>
        <p:nvSpPr>
          <p:cNvPr id="11" name="Rettangolo 10"/>
          <p:cNvSpPr/>
          <p:nvPr/>
        </p:nvSpPr>
        <p:spPr>
          <a:xfrm>
            <a:off x="-214346" y="6211669"/>
            <a:ext cx="9144000" cy="646331"/>
          </a:xfrm>
          <a:prstGeom prst="rect">
            <a:avLst/>
          </a:prstGeom>
        </p:spPr>
        <p:txBody>
          <a:bodyPr wrap="square">
            <a:spAutoFit/>
          </a:bodyPr>
          <a:lstStyle/>
          <a:p>
            <a:pPr marL="320040" lvl="0" indent="-320040" algn="ctr">
              <a:spcBef>
                <a:spcPts val="700"/>
              </a:spcBef>
              <a:buClr>
                <a:schemeClr val="accent2"/>
              </a:buClr>
              <a:buSzPct val="60000"/>
              <a:defRPr/>
            </a:pPr>
            <a:r>
              <a:rPr lang="it-IT" b="1" dirty="0" smtClean="0">
                <a:latin typeface="Batang" panose="02030600000101010101" pitchFamily="18" charset="-127"/>
                <a:ea typeface="Batang" panose="02030600000101010101" pitchFamily="18" charset="-127"/>
              </a:rPr>
              <a:t>Prevenzione del   b</a:t>
            </a:r>
            <a:r>
              <a:rPr lang="en-US" b="1" dirty="0" err="1" smtClean="0">
                <a:latin typeface="Batang" panose="02030600000101010101" pitchFamily="18" charset="-127"/>
                <a:ea typeface="Batang" panose="02030600000101010101" pitchFamily="18" charset="-127"/>
              </a:rPr>
              <a:t>enessere</a:t>
            </a:r>
            <a:r>
              <a:rPr lang="en-US" b="1" dirty="0" smtClean="0">
                <a:latin typeface="Batang" panose="02030600000101010101" pitchFamily="18" charset="-127"/>
                <a:ea typeface="Batang" panose="02030600000101010101" pitchFamily="18" charset="-127"/>
              </a:rPr>
              <a:t> </a:t>
            </a:r>
            <a:r>
              <a:rPr lang="en-US" b="1" dirty="0" err="1" smtClean="0">
                <a:latin typeface="Batang" panose="02030600000101010101" pitchFamily="18" charset="-127"/>
                <a:ea typeface="Batang" panose="02030600000101010101" pitchFamily="18" charset="-127"/>
              </a:rPr>
              <a:t>fisico</a:t>
            </a:r>
            <a:r>
              <a:rPr lang="en-US" b="1" dirty="0" smtClean="0">
                <a:latin typeface="Batang" panose="02030600000101010101" pitchFamily="18" charset="-127"/>
                <a:ea typeface="Batang" panose="02030600000101010101" pitchFamily="18" charset="-127"/>
              </a:rPr>
              <a:t>, </a:t>
            </a:r>
            <a:r>
              <a:rPr lang="en-US" b="1" dirty="0" err="1" smtClean="0">
                <a:latin typeface="Batang" panose="02030600000101010101" pitchFamily="18" charset="-127"/>
                <a:ea typeface="Batang" panose="02030600000101010101" pitchFamily="18" charset="-127"/>
              </a:rPr>
              <a:t>emotivo</a:t>
            </a:r>
            <a:r>
              <a:rPr lang="en-US" b="1" dirty="0" smtClean="0">
                <a:latin typeface="Batang" panose="02030600000101010101" pitchFamily="18" charset="-127"/>
                <a:ea typeface="Batang" panose="02030600000101010101" pitchFamily="18" charset="-127"/>
              </a:rPr>
              <a:t> e </a:t>
            </a:r>
            <a:r>
              <a:rPr lang="en-US" b="1" dirty="0" err="1" smtClean="0">
                <a:latin typeface="Batang" panose="02030600000101010101" pitchFamily="18" charset="-127"/>
                <a:ea typeface="Batang" panose="02030600000101010101" pitchFamily="18" charset="-127"/>
              </a:rPr>
              <a:t>relazionale</a:t>
            </a:r>
            <a:r>
              <a:rPr lang="en-US" b="1" dirty="0" smtClean="0">
                <a:latin typeface="Batang" panose="02030600000101010101" pitchFamily="18" charset="-127"/>
                <a:ea typeface="Batang" panose="02030600000101010101" pitchFamily="18" charset="-127"/>
              </a:rPr>
              <a:t> </a:t>
            </a:r>
            <a:r>
              <a:rPr lang="en-US" b="1" dirty="0" err="1" smtClean="0">
                <a:latin typeface="Batang" panose="02030600000101010101" pitchFamily="18" charset="-127"/>
                <a:ea typeface="Batang" panose="02030600000101010101" pitchFamily="18" charset="-127"/>
              </a:rPr>
              <a:t>dei</a:t>
            </a:r>
            <a:r>
              <a:rPr lang="en-US" b="1" dirty="0" smtClean="0">
                <a:latin typeface="Batang" panose="02030600000101010101" pitchFamily="18" charset="-127"/>
                <a:ea typeface="Batang" panose="02030600000101010101" pitchFamily="18" charset="-127"/>
              </a:rPr>
              <a:t> </a:t>
            </a:r>
            <a:r>
              <a:rPr lang="en-US" b="1" dirty="0" err="1" smtClean="0">
                <a:latin typeface="Batang" panose="02030600000101010101" pitchFamily="18" charset="-127"/>
                <a:ea typeface="Batang" panose="02030600000101010101" pitchFamily="18" charset="-127"/>
              </a:rPr>
              <a:t>ragazzi</a:t>
            </a:r>
            <a:r>
              <a:rPr lang="en-US" b="1" dirty="0" smtClean="0">
                <a:latin typeface="Batang" panose="02030600000101010101" pitchFamily="18" charset="-127"/>
                <a:ea typeface="Batang" panose="02030600000101010101" pitchFamily="18" charset="-127"/>
              </a:rPr>
              <a:t> e </a:t>
            </a:r>
            <a:r>
              <a:rPr lang="en-US" b="1" dirty="0" err="1" smtClean="0">
                <a:latin typeface="Batang" panose="02030600000101010101" pitchFamily="18" charset="-127"/>
                <a:ea typeface="Batang" panose="02030600000101010101" pitchFamily="18" charset="-127"/>
              </a:rPr>
              <a:t>degli</a:t>
            </a:r>
            <a:r>
              <a:rPr lang="en-US" b="1" dirty="0" smtClean="0">
                <a:latin typeface="Batang" panose="02030600000101010101" pitchFamily="18" charset="-127"/>
                <a:ea typeface="Batang" panose="02030600000101010101" pitchFamily="18" charset="-127"/>
              </a:rPr>
              <a:t> </a:t>
            </a:r>
            <a:r>
              <a:rPr lang="en-US" b="1" dirty="0" err="1" smtClean="0">
                <a:latin typeface="Batang" panose="02030600000101010101" pitchFamily="18" charset="-127"/>
                <a:ea typeface="Batang" panose="02030600000101010101" pitchFamily="18" charset="-127"/>
              </a:rPr>
              <a:t>adolescenti</a:t>
            </a:r>
            <a:endParaRPr lang="it-IT" b="1" dirty="0" smtClean="0"/>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15</a:t>
            </a:fld>
            <a:endParaRPr lang="it-IT"/>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5"/>
          <p:cNvSpPr txBox="1">
            <a:spLocks noGrp="1"/>
          </p:cNvSpPr>
          <p:nvPr>
            <p:ph sz="half" idx="1"/>
          </p:nvPr>
        </p:nvSpPr>
        <p:spPr>
          <a:xfrm>
            <a:off x="571472" y="928670"/>
            <a:ext cx="8001056" cy="4624343"/>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marL="0" indent="0" algn="ctr">
              <a:buNone/>
            </a:pPr>
            <a:endParaRPr lang="it-IT" sz="2400" b="1" dirty="0" smtClean="0"/>
          </a:p>
          <a:p>
            <a:pPr marL="0" indent="0" algn="ctr">
              <a:buNone/>
            </a:pPr>
            <a:r>
              <a:rPr lang="it-IT" sz="2400" b="1" dirty="0" smtClean="0"/>
              <a:t>CORSO ANTIBULLISMO</a:t>
            </a:r>
          </a:p>
          <a:p>
            <a:pPr marL="0" indent="0" algn="ctr">
              <a:buNone/>
            </a:pPr>
            <a:endParaRPr lang="it-IT" sz="2400" b="1" dirty="0" smtClean="0"/>
          </a:p>
          <a:p>
            <a:pPr marL="0" indent="0" algn="ctr">
              <a:buNone/>
            </a:pPr>
            <a:r>
              <a:rPr lang="it-IT" sz="2400" b="1" dirty="0" smtClean="0"/>
              <a:t> PER</a:t>
            </a:r>
          </a:p>
          <a:p>
            <a:pPr marL="0" indent="0" algn="ctr">
              <a:buNone/>
            </a:pPr>
            <a:r>
              <a:rPr lang="it-IT" sz="2400" b="1" dirty="0" smtClean="0"/>
              <a:t> LA SCUOLA PRIMARIA</a:t>
            </a:r>
          </a:p>
          <a:p>
            <a:pPr marL="0" indent="0" algn="ctr">
              <a:buNone/>
            </a:pPr>
            <a:r>
              <a:rPr lang="it-IT" sz="2400" b="1" dirty="0"/>
              <a:t> </a:t>
            </a:r>
            <a:r>
              <a:rPr lang="it-IT" sz="2400" b="1" dirty="0" smtClean="0"/>
              <a:t>DELLA PROVINCIA DI TERAMO</a:t>
            </a:r>
          </a:p>
          <a:p>
            <a:pPr algn="ctr"/>
            <a:endParaRPr lang="it-IT" b="1" dirty="0" smtClean="0"/>
          </a:p>
          <a:p>
            <a:pPr marL="0" indent="0" algn="ctr">
              <a:buNone/>
            </a:pPr>
            <a:endParaRPr lang="it-IT" b="1" dirty="0" smtClean="0"/>
          </a:p>
          <a:p>
            <a:pPr marL="0" indent="0" algn="ctr">
              <a:buNone/>
            </a:pPr>
            <a:r>
              <a:rPr lang="it-IT" sz="2000" dirty="0" smtClean="0">
                <a:latin typeface="Calibri" pitchFamily="34" charset="0"/>
              </a:rPr>
              <a:t>Le schede del corso sono state selezionate dal libro «Bullismo, Bullismi»</a:t>
            </a:r>
          </a:p>
          <a:p>
            <a:pPr marL="0" indent="0" algn="ctr">
              <a:buNone/>
            </a:pPr>
            <a:r>
              <a:rPr lang="it-IT" sz="2000" dirty="0" err="1" smtClean="0"/>
              <a:t>E.Boccoliero-M.Maggi</a:t>
            </a:r>
            <a:r>
              <a:rPr lang="it-IT" sz="2000" dirty="0" smtClean="0"/>
              <a:t> </a:t>
            </a:r>
            <a:endParaRPr lang="it-IT" sz="2000" b="1" dirty="0"/>
          </a:p>
        </p:txBody>
      </p:sp>
      <p:sp>
        <p:nvSpPr>
          <p:cNvPr id="5" name="Segnaposto contenuto 3"/>
          <p:cNvSpPr txBox="1">
            <a:spLocks/>
          </p:cNvSpPr>
          <p:nvPr/>
        </p:nvSpPr>
        <p:spPr>
          <a:xfrm>
            <a:off x="285720" y="5786454"/>
            <a:ext cx="8572560" cy="500066"/>
          </a:xfrm>
          <a:prstGeom prst="rect">
            <a:avLst/>
          </a:prstGeom>
          <a:solidFill>
            <a:schemeClr val="tx1"/>
          </a:solidFill>
        </p:spPr>
        <p:style>
          <a:lnRef idx="1">
            <a:schemeClr val="accent3"/>
          </a:lnRef>
          <a:fillRef idx="2">
            <a:schemeClr val="accent3"/>
          </a:fillRef>
          <a:effectRef idx="1">
            <a:schemeClr val="accent3"/>
          </a:effectRef>
          <a:fontRef idx="minor">
            <a:schemeClr val="dk1"/>
          </a:fontRef>
        </p:style>
        <p:txBody>
          <a:bodyPr>
            <a:normAutofit fontScale="25000" lnSpcReduction="20000"/>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4300" b="1" i="0" u="none" strike="noStrike" kern="1200" cap="none" spc="0" normalizeH="0" baseline="0" noProof="0" dirty="0" smtClean="0">
                <a:ln>
                  <a:noFill/>
                </a:ln>
                <a:solidFill>
                  <a:schemeClr val="dk1"/>
                </a:solidFill>
                <a:effectLst/>
                <a:uLnTx/>
                <a:uFillTx/>
                <a:latin typeface="+mj-lt"/>
              </a:rPr>
              <a:t>Relatrici del corso</a:t>
            </a:r>
          </a:p>
          <a:p>
            <a:pPr marL="0" marR="0" lvl="0" indent="0" algn="ctr"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it-IT" sz="4300" b="0" i="0" u="none" strike="noStrike" kern="1200" cap="none" spc="0" normalizeH="0" baseline="0" noProof="0" dirty="0" smtClean="0">
                <a:ln>
                  <a:noFill/>
                </a:ln>
                <a:solidFill>
                  <a:schemeClr val="dk1"/>
                </a:solidFill>
                <a:effectLst/>
                <a:uLnTx/>
                <a:uFillTx/>
                <a:latin typeface="+mj-lt"/>
              </a:rPr>
              <a:t>Tiziana Bruni-</a:t>
            </a:r>
            <a:r>
              <a:rPr kumimoji="0" lang="it-IT" sz="4300" b="0" i="0" u="none" strike="noStrike" kern="1200" cap="none" spc="0" normalizeH="0" noProof="0" dirty="0" smtClean="0">
                <a:ln>
                  <a:noFill/>
                </a:ln>
                <a:solidFill>
                  <a:schemeClr val="dk1"/>
                </a:solidFill>
                <a:effectLst/>
                <a:uLnTx/>
                <a:uFillTx/>
                <a:latin typeface="+mj-lt"/>
              </a:rPr>
              <a:t> </a:t>
            </a:r>
            <a:r>
              <a:rPr kumimoji="0" lang="it-IT" sz="4300" b="0" i="0" u="none" strike="noStrike" kern="1200" cap="none" spc="0" normalizeH="0" baseline="0" noProof="0" dirty="0" smtClean="0">
                <a:ln>
                  <a:noFill/>
                </a:ln>
                <a:solidFill>
                  <a:schemeClr val="dk1"/>
                </a:solidFill>
                <a:effectLst/>
                <a:uLnTx/>
                <a:uFillTx/>
                <a:latin typeface="+mj-lt"/>
              </a:rPr>
              <a:t>Maria De </a:t>
            </a:r>
            <a:r>
              <a:rPr kumimoji="0" lang="it-IT" sz="4300" b="0" i="0" u="none" strike="noStrike" kern="1200" cap="none" spc="0" normalizeH="0" baseline="0" noProof="0" dirty="0" err="1" smtClean="0">
                <a:ln>
                  <a:noFill/>
                </a:ln>
                <a:solidFill>
                  <a:schemeClr val="dk1"/>
                </a:solidFill>
                <a:effectLst/>
                <a:uLnTx/>
                <a:uFillTx/>
                <a:latin typeface="+mj-lt"/>
              </a:rPr>
              <a:t>Dominicis</a:t>
            </a:r>
            <a:r>
              <a:rPr kumimoji="0" lang="it-IT" sz="4300" b="0" i="0" u="none" strike="noStrike" kern="1200" cap="none" spc="0" normalizeH="0" baseline="0" noProof="0" dirty="0" smtClean="0">
                <a:ln>
                  <a:noFill/>
                </a:ln>
                <a:solidFill>
                  <a:schemeClr val="dk1"/>
                </a:solidFill>
                <a:effectLst/>
                <a:uLnTx/>
                <a:uFillTx/>
                <a:latin typeface="+mj-lt"/>
              </a:rPr>
              <a:t> - Valentina </a:t>
            </a:r>
            <a:r>
              <a:rPr kumimoji="0" lang="it-IT" sz="4300" b="0" i="0" u="none" strike="noStrike" kern="1200" cap="none" spc="0" normalizeH="0" baseline="0" noProof="0" dirty="0" err="1" smtClean="0">
                <a:ln>
                  <a:noFill/>
                </a:ln>
                <a:solidFill>
                  <a:schemeClr val="dk1"/>
                </a:solidFill>
                <a:effectLst/>
                <a:uLnTx/>
                <a:uFillTx/>
                <a:latin typeface="+mj-lt"/>
              </a:rPr>
              <a:t>Iannetti</a:t>
            </a:r>
            <a:r>
              <a:rPr kumimoji="0" lang="it-IT" sz="4300" b="0" i="0" u="none" strike="noStrike" kern="1200" cap="none" spc="0" normalizeH="0" baseline="0" noProof="0" dirty="0" smtClean="0">
                <a:ln>
                  <a:noFill/>
                </a:ln>
                <a:solidFill>
                  <a:schemeClr val="dk1"/>
                </a:solidFill>
                <a:effectLst/>
                <a:uLnTx/>
                <a:uFillTx/>
                <a:latin typeface="+mj-lt"/>
              </a:rPr>
              <a:t> - Maria </a:t>
            </a:r>
            <a:r>
              <a:rPr kumimoji="0" lang="it-IT" sz="4300" b="0" i="0" u="none" strike="noStrike" kern="1200" cap="none" spc="0" normalizeH="0" baseline="0" noProof="0" dirty="0" err="1" smtClean="0">
                <a:ln>
                  <a:noFill/>
                </a:ln>
                <a:solidFill>
                  <a:schemeClr val="dk1"/>
                </a:solidFill>
                <a:effectLst/>
                <a:uLnTx/>
                <a:uFillTx/>
                <a:latin typeface="+mj-lt"/>
              </a:rPr>
              <a:t>Pierannunzi</a:t>
            </a:r>
            <a:endParaRPr kumimoji="0" lang="it-IT" sz="4300" b="0" i="0" u="none" strike="noStrike" kern="1200" cap="none" spc="0" normalizeH="0" baseline="0" noProof="0" dirty="0" smtClean="0">
              <a:ln>
                <a:noFill/>
              </a:ln>
              <a:solidFill>
                <a:schemeClr val="dk1"/>
              </a:solidFill>
              <a:effectLst/>
              <a:uLnTx/>
              <a:uFillTx/>
              <a:latin typeface="+mj-lt"/>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it-IT" sz="2400" b="0" i="0" u="none" strike="noStrike" kern="1200" cap="none" spc="0" normalizeH="0" baseline="0" noProof="0" dirty="0" smtClean="0">
              <a:ln>
                <a:noFill/>
              </a:ln>
              <a:solidFill>
                <a:schemeClr val="dk1"/>
              </a:solidFill>
              <a:effectLst/>
              <a:uLnTx/>
              <a:uFillTx/>
              <a:latin typeface="+mn-lt"/>
              <a:ea typeface="+mn-ea"/>
              <a:cs typeface="+mn-cs"/>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it-IT" sz="2400" b="0" i="0" u="none" strike="noStrike" kern="1200" cap="none" spc="0" normalizeH="0" baseline="0" noProof="0" dirty="0" smtClean="0">
              <a:ln>
                <a:noFill/>
              </a:ln>
              <a:solidFill>
                <a:schemeClr val="dk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400" b="1" i="0" u="none" strike="noStrike" kern="1200" cap="none" spc="0" normalizeH="0" baseline="0" noProof="0" dirty="0" smtClean="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400" b="1" i="0" u="none" strike="noStrike" kern="1200" cap="none" spc="0" normalizeH="0" baseline="0" noProof="0" dirty="0" smtClean="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400" b="1" i="0" u="none" strike="noStrike" kern="1200" cap="none" spc="0" normalizeH="0" baseline="0" noProof="0" dirty="0" smtClean="0">
              <a:ln>
                <a:noFill/>
              </a:ln>
              <a:solidFill>
                <a:schemeClr val="bg1"/>
              </a:solidFill>
              <a:effectLst/>
              <a:uLnTx/>
              <a:uFillTx/>
              <a:latin typeface="+mn-lt"/>
              <a:ea typeface="+mn-ea"/>
              <a:cs typeface="+mn-cs"/>
            </a:endParaRPr>
          </a:p>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endParaRPr kumimoji="0" lang="it-IT" sz="2400" b="1" i="0" u="none" strike="noStrike" kern="1200" cap="none" spc="0" normalizeH="0" baseline="0" noProof="0" dirty="0">
              <a:ln>
                <a:noFill/>
              </a:ln>
              <a:solidFill>
                <a:schemeClr val="bg1"/>
              </a:solidFill>
              <a:effectLst/>
              <a:uLnTx/>
              <a:uFillTx/>
              <a:latin typeface="+mn-lt"/>
              <a:ea typeface="+mn-ea"/>
              <a:cs typeface="+mn-cs"/>
            </a:endParaRPr>
          </a:p>
        </p:txBody>
      </p:sp>
      <p:sp>
        <p:nvSpPr>
          <p:cNvPr id="6" name="Titolo 1"/>
          <p:cNvSpPr>
            <a:spLocks noGrp="1"/>
          </p:cNvSpPr>
          <p:nvPr>
            <p:ph type="title"/>
          </p:nvPr>
        </p:nvSpPr>
        <p:spPr>
          <a:xfrm>
            <a:off x="285720" y="214290"/>
            <a:ext cx="8429684" cy="477152"/>
          </a:xfrm>
          <a:noFill/>
          <a:ln>
            <a:noFill/>
          </a:ln>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it-IT" sz="2700" b="1" dirty="0" smtClean="0">
                <a:solidFill>
                  <a:srgbClr val="FF0000"/>
                </a:solidFill>
              </a:rPr>
              <a:t/>
            </a:r>
            <a:br>
              <a:rPr lang="it-IT" sz="2700" b="1" dirty="0" smtClean="0">
                <a:solidFill>
                  <a:srgbClr val="FF0000"/>
                </a:solidFill>
              </a:rPr>
            </a:br>
            <a:r>
              <a:rPr lang="it-IT" sz="2700" b="1" i="1" dirty="0" smtClean="0">
                <a:solidFill>
                  <a:srgbClr val="FF0000"/>
                </a:solidFill>
              </a:rPr>
              <a:t/>
            </a:r>
            <a:br>
              <a:rPr lang="it-IT" sz="2700" b="1" i="1" dirty="0" smtClean="0">
                <a:solidFill>
                  <a:srgbClr val="FF0000"/>
                </a:solidFill>
              </a:rPr>
            </a:br>
            <a:r>
              <a:rPr lang="it-IT" sz="2700" b="1" dirty="0" smtClean="0">
                <a:solidFill>
                  <a:srgbClr val="FF0000"/>
                </a:solidFill>
              </a:rPr>
              <a:t/>
            </a:r>
            <a:br>
              <a:rPr lang="it-IT" sz="2700" b="1" dirty="0" smtClean="0">
                <a:solidFill>
                  <a:srgbClr val="FF0000"/>
                </a:solidFill>
              </a:rPr>
            </a:br>
            <a:r>
              <a:rPr lang="it-IT" sz="2700" b="1" dirty="0">
                <a:solidFill>
                  <a:srgbClr val="FF0000"/>
                </a:solidFill>
              </a:rPr>
              <a:t/>
            </a:r>
            <a:br>
              <a:rPr lang="it-IT" sz="2700" b="1" dirty="0">
                <a:solidFill>
                  <a:srgbClr val="FF0000"/>
                </a:solidFill>
              </a:rPr>
            </a:br>
            <a:r>
              <a:rPr lang="it-IT" sz="2700" b="1" dirty="0" smtClean="0">
                <a:solidFill>
                  <a:srgbClr val="FF0000"/>
                </a:solidFill>
              </a:rPr>
              <a:t/>
            </a:r>
            <a:br>
              <a:rPr lang="it-IT" sz="2700" b="1" dirty="0" smtClean="0">
                <a:solidFill>
                  <a:srgbClr val="FF0000"/>
                </a:solidFill>
              </a:rPr>
            </a:br>
            <a:r>
              <a:rPr lang="it-IT" sz="2000" b="1" i="1" dirty="0" smtClean="0">
                <a:solidFill>
                  <a:schemeClr val="tx1"/>
                </a:solidFill>
              </a:rPr>
              <a:t>Sala formazione del Dipartimento di Prevenzione Contrada </a:t>
            </a:r>
            <a:r>
              <a:rPr lang="it-IT" sz="2000" b="1" i="1" dirty="0" err="1" smtClean="0">
                <a:solidFill>
                  <a:schemeClr val="tx1"/>
                </a:solidFill>
              </a:rPr>
              <a:t>Casalena</a:t>
            </a:r>
            <a:r>
              <a:rPr lang="it-IT" sz="2000" b="1" i="1" dirty="0" smtClean="0">
                <a:solidFill>
                  <a:schemeClr val="tx1"/>
                </a:solidFill>
              </a:rPr>
              <a:t> </a:t>
            </a:r>
            <a:r>
              <a:rPr lang="it-IT" sz="2000" b="1" i="1" dirty="0">
                <a:solidFill>
                  <a:schemeClr val="tx1"/>
                </a:solidFill>
              </a:rPr>
              <a:t>(TE), </a:t>
            </a:r>
            <a:r>
              <a:rPr lang="it-IT" sz="2000" b="1" i="1" dirty="0" smtClean="0">
                <a:solidFill>
                  <a:schemeClr val="tx1"/>
                </a:solidFill>
              </a:rPr>
              <a:t>10 </a:t>
            </a:r>
            <a:r>
              <a:rPr lang="it-IT" sz="2000" b="1" i="1" dirty="0">
                <a:solidFill>
                  <a:schemeClr val="tx1"/>
                </a:solidFill>
              </a:rPr>
              <a:t>marzo 2017 </a:t>
            </a:r>
            <a:r>
              <a:rPr lang="it-IT" sz="2200" i="1" dirty="0">
                <a:solidFill>
                  <a:schemeClr val="tx1"/>
                </a:solidFill>
              </a:rPr>
              <a:t/>
            </a:r>
            <a:br>
              <a:rPr lang="it-IT" sz="2200" i="1" dirty="0">
                <a:solidFill>
                  <a:schemeClr val="tx1"/>
                </a:solidFill>
              </a:rPr>
            </a:br>
            <a:r>
              <a:rPr lang="it-IT" sz="2700" b="1" dirty="0">
                <a:solidFill>
                  <a:srgbClr val="FF0000"/>
                </a:solidFill>
              </a:rPr>
              <a:t/>
            </a:r>
            <a:br>
              <a:rPr lang="it-IT" sz="2700" b="1" dirty="0">
                <a:solidFill>
                  <a:srgbClr val="FF0000"/>
                </a:solidFill>
              </a:rPr>
            </a:br>
            <a:r>
              <a:rPr lang="it-IT" dirty="0"/>
              <a:t/>
            </a:r>
            <a:br>
              <a:rPr lang="it-IT" dirty="0"/>
            </a:br>
            <a:endParaRPr lang="it-IT" dirty="0"/>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2</a:t>
            </a:fld>
            <a:endParaRPr lang="it-I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Segnaposto contenuto 5" descr="Immagine correlata">
            <a:hlinkClick r:id="rId3"/>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071538" y="1714488"/>
            <a:ext cx="6786610" cy="4429156"/>
          </a:xfrm>
          <a:prstGeom prst="rect">
            <a:avLst/>
          </a:prstGeom>
          <a:noFill/>
          <a:ln w="92075">
            <a:solidFill>
              <a:srgbClr val="FFC000"/>
            </a:solidFill>
          </a:ln>
        </p:spPr>
      </p:pic>
      <p:sp>
        <p:nvSpPr>
          <p:cNvPr id="3" name="Segnaposto contenuto 2"/>
          <p:cNvSpPr>
            <a:spLocks noGrp="1"/>
          </p:cNvSpPr>
          <p:nvPr>
            <p:ph sz="quarter" idx="1"/>
          </p:nvPr>
        </p:nvSpPr>
        <p:spPr>
          <a:xfrm>
            <a:off x="428596" y="214290"/>
            <a:ext cx="8153400" cy="4495800"/>
          </a:xfrm>
        </p:spPr>
        <p:txBody>
          <a:bodyPr>
            <a:normAutofit/>
          </a:bodyPr>
          <a:lstStyle/>
          <a:p>
            <a:pPr algn="ctr">
              <a:buNone/>
            </a:pPr>
            <a:r>
              <a:rPr lang="it-IT" sz="1600" dirty="0" smtClean="0">
                <a:latin typeface="Calibri" pitchFamily="34" charset="0"/>
              </a:rPr>
              <a:t>Prevenzione sociale primaria contro il fenomeno del bullismo </a:t>
            </a:r>
            <a:r>
              <a:rPr lang="it-IT" sz="1600" dirty="0" smtClean="0">
                <a:latin typeface="Calibri" pitchFamily="34" charset="0"/>
              </a:rPr>
              <a:t>e del cyber bullismo</a:t>
            </a:r>
            <a:endParaRPr lang="it-IT" sz="1600" dirty="0">
              <a:latin typeface="Calibri" pitchFamily="34" charset="0"/>
            </a:endParaRPr>
          </a:p>
        </p:txBody>
      </p:sp>
      <p:sp>
        <p:nvSpPr>
          <p:cNvPr id="5" name="CasellaDiTesto 4"/>
          <p:cNvSpPr txBox="1"/>
          <p:nvPr/>
        </p:nvSpPr>
        <p:spPr>
          <a:xfrm>
            <a:off x="2285984" y="928670"/>
            <a:ext cx="4500594" cy="584775"/>
          </a:xfrm>
          <a:prstGeom prst="rect">
            <a:avLst/>
          </a:prstGeom>
          <a:noFill/>
        </p:spPr>
        <p:txBody>
          <a:bodyPr wrap="square" rtlCol="0">
            <a:spAutoFit/>
          </a:bodyPr>
          <a:lstStyle/>
          <a:p>
            <a:pPr algn="ctr"/>
            <a:r>
              <a:rPr lang="it-IT" sz="3200" b="1" dirty="0" smtClean="0"/>
              <a:t>Scuola Primaria</a:t>
            </a:r>
            <a:endParaRPr lang="it-IT" sz="3200" b="1" dirty="0"/>
          </a:p>
        </p:txBody>
      </p:sp>
      <p:sp>
        <p:nvSpPr>
          <p:cNvPr id="4" name="CasellaDiTesto 3"/>
          <p:cNvSpPr txBox="1"/>
          <p:nvPr/>
        </p:nvSpPr>
        <p:spPr>
          <a:xfrm>
            <a:off x="1214414" y="1571612"/>
            <a:ext cx="7215238" cy="4770537"/>
          </a:xfrm>
          <a:prstGeom prst="rect">
            <a:avLst/>
          </a:prstGeom>
          <a:noFill/>
          <a:ln w="34925">
            <a:noFill/>
          </a:ln>
        </p:spPr>
        <p:txBody>
          <a:bodyPr wrap="square" rtlCol="0">
            <a:spAutoFit/>
          </a:bodyPr>
          <a:lstStyle/>
          <a:p>
            <a:endParaRPr lang="it-IT" b="1" dirty="0" smtClean="0">
              <a:solidFill>
                <a:srgbClr val="C00000"/>
              </a:solidFill>
              <a:latin typeface="Calibri" pitchFamily="34" charset="0"/>
            </a:endParaRPr>
          </a:p>
          <a:p>
            <a:r>
              <a:rPr lang="it-IT" b="1" dirty="0" smtClean="0">
                <a:solidFill>
                  <a:srgbClr val="C00000"/>
                </a:solidFill>
                <a:latin typeface="Calibri" pitchFamily="34" charset="0"/>
              </a:rPr>
              <a:t>Obiettivi  Generali</a:t>
            </a:r>
          </a:p>
          <a:p>
            <a:endParaRPr lang="it-IT" sz="2000" b="1" dirty="0" smtClean="0">
              <a:solidFill>
                <a:schemeClr val="bg1"/>
              </a:solidFill>
              <a:latin typeface="Calibri" pitchFamily="34" charset="0"/>
            </a:endParaRPr>
          </a:p>
          <a:p>
            <a:r>
              <a:rPr lang="it-IT" sz="2000" b="1" dirty="0" smtClean="0">
                <a:solidFill>
                  <a:srgbClr val="C00000"/>
                </a:solidFill>
                <a:latin typeface="Calibri" pitchFamily="34" charset="0"/>
              </a:rPr>
              <a:t>Fattori Protettivi </a:t>
            </a:r>
          </a:p>
          <a:p>
            <a:r>
              <a:rPr lang="it-IT" sz="2000" b="1" dirty="0" smtClean="0">
                <a:solidFill>
                  <a:srgbClr val="C00000"/>
                </a:solidFill>
                <a:latin typeface="Calibri" pitchFamily="34" charset="0"/>
              </a:rPr>
              <a:t> </a:t>
            </a:r>
            <a:r>
              <a:rPr lang="it-IT" sz="2400" b="1" dirty="0" smtClean="0">
                <a:solidFill>
                  <a:srgbClr val="C00000"/>
                </a:solidFill>
                <a:latin typeface="Calibri" pitchFamily="34" charset="0"/>
              </a:rPr>
              <a:t>        </a:t>
            </a:r>
            <a:r>
              <a:rPr lang="it-IT" sz="2800" b="1" dirty="0" smtClean="0">
                <a:solidFill>
                  <a:srgbClr val="C00000"/>
                </a:solidFill>
                <a:latin typeface="Calibri" pitchFamily="34" charset="0"/>
              </a:rPr>
              <a:t>Conoscenza di sé e autostima </a:t>
            </a:r>
            <a:endParaRPr lang="it-IT" sz="2000" b="1" dirty="0" smtClean="0">
              <a:solidFill>
                <a:srgbClr val="C00000"/>
              </a:solidFill>
              <a:latin typeface="Calibri" pitchFamily="34" charset="0"/>
            </a:endParaRPr>
          </a:p>
          <a:p>
            <a:endParaRPr lang="it-IT" sz="2000" b="1" dirty="0" smtClean="0">
              <a:solidFill>
                <a:srgbClr val="C00000"/>
              </a:solidFill>
              <a:latin typeface="Calibri" pitchFamily="34" charset="0"/>
            </a:endParaRPr>
          </a:p>
          <a:p>
            <a:pPr>
              <a:buFont typeface="Wingdings" pitchFamily="2" charset="2"/>
              <a:buChar char="q"/>
            </a:pPr>
            <a:r>
              <a:rPr lang="it-IT" sz="2000" b="1" dirty="0" smtClean="0">
                <a:solidFill>
                  <a:srgbClr val="002060"/>
                </a:solidFill>
                <a:latin typeface="Calibri" pitchFamily="34" charset="0"/>
              </a:rPr>
              <a:t> Potenziare l’autostima</a:t>
            </a:r>
          </a:p>
          <a:p>
            <a:endParaRPr lang="it-IT" sz="2000" b="1" dirty="0" smtClean="0">
              <a:solidFill>
                <a:srgbClr val="002060"/>
              </a:solidFill>
              <a:latin typeface="Calibri" pitchFamily="34" charset="0"/>
            </a:endParaRPr>
          </a:p>
          <a:p>
            <a:endParaRPr lang="it-IT" sz="2000" b="1" dirty="0" smtClean="0">
              <a:solidFill>
                <a:srgbClr val="002060"/>
              </a:solidFill>
              <a:latin typeface="Calibri" pitchFamily="34" charset="0"/>
            </a:endParaRPr>
          </a:p>
          <a:p>
            <a:pPr>
              <a:buFont typeface="Wingdings" pitchFamily="2" charset="2"/>
              <a:buChar char="q"/>
            </a:pPr>
            <a:r>
              <a:rPr lang="it-IT" sz="2000" b="1" dirty="0" smtClean="0">
                <a:solidFill>
                  <a:srgbClr val="002060"/>
                </a:solidFill>
                <a:latin typeface="Calibri" pitchFamily="34" charset="0"/>
              </a:rPr>
              <a:t> Aumentare la capacità di esprimere emozioni e sentimenti</a:t>
            </a:r>
          </a:p>
          <a:p>
            <a:endParaRPr lang="it-IT" sz="2000" b="1" dirty="0" smtClean="0">
              <a:solidFill>
                <a:srgbClr val="002060"/>
              </a:solidFill>
              <a:latin typeface="Calibri" pitchFamily="34" charset="0"/>
            </a:endParaRPr>
          </a:p>
          <a:p>
            <a:endParaRPr lang="it-IT" sz="2000" b="1" dirty="0" smtClean="0">
              <a:solidFill>
                <a:srgbClr val="002060"/>
              </a:solidFill>
              <a:latin typeface="Calibri" pitchFamily="34" charset="0"/>
            </a:endParaRPr>
          </a:p>
          <a:p>
            <a:endParaRPr lang="it-IT" sz="2000" b="1" dirty="0" smtClean="0">
              <a:solidFill>
                <a:srgbClr val="002060"/>
              </a:solidFill>
              <a:latin typeface="Calibri" pitchFamily="34" charset="0"/>
            </a:endParaRPr>
          </a:p>
          <a:p>
            <a:pPr>
              <a:buFont typeface="Wingdings" pitchFamily="2" charset="2"/>
              <a:buChar char="q"/>
            </a:pPr>
            <a:r>
              <a:rPr lang="it-IT" sz="2000" b="1" dirty="0" smtClean="0">
                <a:solidFill>
                  <a:srgbClr val="002060"/>
                </a:solidFill>
                <a:latin typeface="Calibri" pitchFamily="34" charset="0"/>
              </a:rPr>
              <a:t> Migliorare le relazioni all’interno del gruppo</a:t>
            </a:r>
          </a:p>
          <a:p>
            <a:pPr>
              <a:buFont typeface="Wingdings" pitchFamily="2" charset="2"/>
              <a:buChar char="§"/>
            </a:pPr>
            <a:endParaRPr lang="it-IT" sz="2000" b="1" dirty="0" smtClean="0">
              <a:solidFill>
                <a:srgbClr val="C00000"/>
              </a:solidFill>
              <a:latin typeface="Calibri" pitchFamily="34" charset="0"/>
            </a:endParaRPr>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6" name="Segnaposto numero diapositiva 5"/>
          <p:cNvSpPr>
            <a:spLocks noGrp="1"/>
          </p:cNvSpPr>
          <p:nvPr>
            <p:ph type="sldNum" sz="quarter" idx="12"/>
          </p:nvPr>
        </p:nvSpPr>
        <p:spPr/>
        <p:txBody>
          <a:bodyPr>
            <a:normAutofit fontScale="85000" lnSpcReduction="20000"/>
          </a:bodyPr>
          <a:lstStyle/>
          <a:p>
            <a:fld id="{8B67DE52-4030-45F6-AEC7-B3A943973D1B}" type="slidenum">
              <a:rPr lang="it-IT" smtClean="0"/>
              <a:pPr/>
              <a:t>3</a:t>
            </a:fld>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Immagine 5" descr="C:\Users\utente\Desktop\img235.jpg"/>
          <p:cNvPicPr/>
          <p:nvPr/>
        </p:nvPicPr>
        <p:blipFill>
          <a:blip r:embed="rId3" cstate="print"/>
          <a:srcRect/>
          <a:stretch>
            <a:fillRect/>
          </a:stretch>
        </p:blipFill>
        <p:spPr bwMode="auto">
          <a:xfrm>
            <a:off x="4572000" y="188640"/>
            <a:ext cx="4392488" cy="6669360"/>
          </a:xfrm>
          <a:prstGeom prst="rect">
            <a:avLst/>
          </a:prstGeom>
          <a:noFill/>
          <a:ln w="44450" cmpd="sng">
            <a:solidFill>
              <a:srgbClr val="FFC000"/>
            </a:solidFill>
            <a:miter lim="800000"/>
            <a:headEnd/>
            <a:tailEnd/>
          </a:ln>
        </p:spPr>
      </p:pic>
      <p:sp>
        <p:nvSpPr>
          <p:cNvPr id="3" name="CasellaDiTesto 2"/>
          <p:cNvSpPr txBox="1"/>
          <p:nvPr/>
        </p:nvSpPr>
        <p:spPr>
          <a:xfrm>
            <a:off x="0" y="332656"/>
            <a:ext cx="8352928" cy="6186309"/>
          </a:xfrm>
          <a:prstGeom prst="rect">
            <a:avLst/>
          </a:prstGeom>
          <a:noFill/>
        </p:spPr>
        <p:txBody>
          <a:bodyPr wrap="square" rtlCol="0">
            <a:spAutoFit/>
          </a:bodyPr>
          <a:lstStyle/>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a:p>
        </p:txBody>
      </p:sp>
      <p:sp>
        <p:nvSpPr>
          <p:cNvPr id="2050" name="Rectangle 2"/>
          <p:cNvSpPr>
            <a:spLocks noChangeArrowheads="1"/>
          </p:cNvSpPr>
          <p:nvPr/>
        </p:nvSpPr>
        <p:spPr bwMode="auto">
          <a:xfrm>
            <a:off x="251520" y="148471"/>
            <a:ext cx="4320480" cy="6709529"/>
          </a:xfrm>
          <a:prstGeom prst="rect">
            <a:avLst/>
          </a:prstGeom>
          <a:solidFill>
            <a:schemeClr val="tx1"/>
          </a:solidFill>
          <a:ln w="41275">
            <a:solidFill>
              <a:srgbClr val="C0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Questionario ex – ante per alunni</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7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Come pensi che sia la tua classe?     </a:t>
            </a: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Accogliete      ()Non accogliente    () Indifferente</a:t>
            </a:r>
          </a:p>
          <a:p>
            <a:pPr marL="0" marR="0" lvl="0" indent="0" algn="l" defTabSz="914400" rtl="0" eaLnBrk="0" fontAlgn="base" latinLnBrk="0" hangingPunct="0">
              <a:lnSpc>
                <a:spcPct val="100000"/>
              </a:lnSpc>
              <a:spcBef>
                <a:spcPct val="0"/>
              </a:spcBef>
              <a:spcAft>
                <a:spcPct val="0"/>
              </a:spcAft>
              <a:buClrTx/>
              <a:buSzTx/>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Tu, come pensi di essere verso i tuoi compagni?</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Accogliete    () Non accogliente    () Indifferente</a:t>
            </a:r>
          </a:p>
          <a:p>
            <a:pPr marL="0" marR="0" lvl="0" indent="0" algn="l" defTabSz="914400" rtl="0" eaLnBrk="0" fontAlgn="base" latinLnBrk="0" hangingPunct="0">
              <a:lnSpc>
                <a:spcPct val="100000"/>
              </a:lnSpc>
              <a:spcBef>
                <a:spcPct val="0"/>
              </a:spcBef>
              <a:spcAft>
                <a:spcPct val="0"/>
              </a:spcAft>
              <a:buClrTx/>
              <a:buSzTx/>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Che cosa cambieresti nella tua classe?  </a:t>
            </a: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it-IT" sz="1100" b="0" i="1"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Vorresti: </a:t>
            </a: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it-IT" sz="1100" b="0" i="1"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puoi dare pi</a:t>
            </a:r>
            <a:r>
              <a:rPr kumimoji="0" lang="it-IT" sz="1100" b="0" i="1" u="none" strike="noStrike" cap="none" normalizeH="0" baseline="0" dirty="0" smtClean="0">
                <a:ln>
                  <a:noFill/>
                </a:ln>
                <a:solidFill>
                  <a:schemeClr val="bg1"/>
                </a:solidFill>
                <a:effectLst/>
                <a:latin typeface="Calibri"/>
                <a:ea typeface="Calibri" pitchFamily="34" charset="0"/>
                <a:cs typeface="Times New Roman" pitchFamily="18" charset="0"/>
              </a:rPr>
              <a:t>ù</a:t>
            </a:r>
            <a:r>
              <a:rPr kumimoji="0" lang="it-IT" sz="1100" b="0" i="1"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di una risposta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capire meglio alcune cose di te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cambiare il tuo modo di stara in mezzo agli altri</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farti conoscere di pi</a:t>
            </a:r>
            <a:r>
              <a:rPr kumimoji="0" lang="it-IT" sz="1100" b="0" i="0" u="none" strike="noStrike" cap="none" normalizeH="0" baseline="0" dirty="0" smtClean="0">
                <a:ln>
                  <a:noFill/>
                </a:ln>
                <a:solidFill>
                  <a:schemeClr val="bg1"/>
                </a:solidFill>
                <a:effectLst/>
                <a:latin typeface="Calibri"/>
                <a:ea typeface="Calibri" pitchFamily="34" charset="0"/>
                <a:cs typeface="Times New Roman" pitchFamily="18" charset="0"/>
              </a:rPr>
              <a:t>ù</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dire apertamente quello che pensi</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mostrare alla classe come stanno le cose tra noi compagni</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modificare alcuni comportamenti di prepotenza o di disturbo</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niente, la mia classe sta bene cos</a:t>
            </a:r>
            <a:r>
              <a:rPr kumimoji="0" lang="it-IT" sz="1100" b="0" i="0" u="none" strike="noStrike" cap="none" normalizeH="0" baseline="0" dirty="0" smtClean="0">
                <a:ln>
                  <a:noFill/>
                </a:ln>
                <a:solidFill>
                  <a:schemeClr val="bg1"/>
                </a:solidFill>
                <a:effectLst/>
                <a:latin typeface="Calibri"/>
                <a:ea typeface="Calibri" pitchFamily="34" charset="0"/>
                <a:cs typeface="Times New Roman" pitchFamily="18" charset="0"/>
              </a:rPr>
              <a:t>ì</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Chi pensi che possa far cambiare in meglio le cose nella tua classe</a:t>
            </a: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it-IT" sz="1100" b="0" i="1"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puoi dare pi</a:t>
            </a:r>
            <a:r>
              <a:rPr kumimoji="0" lang="it-IT" sz="1100" b="0" i="1" u="none" strike="noStrike" cap="none" normalizeH="0" baseline="0" dirty="0" smtClean="0">
                <a:ln>
                  <a:noFill/>
                </a:ln>
                <a:solidFill>
                  <a:schemeClr val="bg1"/>
                </a:solidFill>
                <a:effectLst/>
                <a:latin typeface="Calibri"/>
                <a:ea typeface="Calibri" pitchFamily="34" charset="0"/>
                <a:cs typeface="Times New Roman" pitchFamily="18" charset="0"/>
              </a:rPr>
              <a:t>ù</a:t>
            </a:r>
            <a:r>
              <a:rPr kumimoji="0" lang="it-IT" sz="1100" b="0" i="1"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di una risposta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Tx/>
              <a:buAutoNum type="alphaLcParenR"/>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Il dirigente scolastico/preside</a:t>
            </a:r>
            <a:r>
              <a:rPr kumimoji="0" lang="it-IT" sz="1100" b="0" i="0" u="none" strike="noStrike" cap="none" normalizeH="0" dirty="0" smtClean="0">
                <a:ln>
                  <a:noFill/>
                </a:ln>
                <a:solidFill>
                  <a:schemeClr val="bg1"/>
                </a:solidFill>
                <a:effectLst/>
                <a:latin typeface="Times New Roman" pitchFamily="18" charset="0"/>
                <a:ea typeface="Calibri" pitchFamily="34" charset="0"/>
                <a:cs typeface="Times New Roman" pitchFamily="18" charset="0"/>
              </a:rPr>
              <a:t> </a:t>
            </a: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b)I maestri </a:t>
            </a: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 I genitori dei ragazzi</a:t>
            </a: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d) Il gruppo </a:t>
            </a: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1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e) Tu personalmente</a:t>
            </a: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Cosa proponi per migliorare la tua classe?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a:t>
            </a:r>
            <a:r>
              <a:rPr kumimoji="0" lang="it-IT" sz="1100" b="1" i="0" u="none" strike="noStrike" cap="none" normalizeH="0" baseline="0" dirty="0" smtClean="0">
                <a:ln>
                  <a:noFill/>
                </a:ln>
                <a:solidFill>
                  <a:schemeClr val="bg1"/>
                </a:solidFill>
                <a:effectLst/>
                <a:latin typeface="Calibri"/>
                <a:ea typeface="Calibri" pitchFamily="34" charset="0"/>
                <a:cs typeface="Times New Roman" pitchFamily="18" charset="0"/>
              </a:rPr>
              <a:t>’è</a:t>
            </a: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qualcosa che vorresti dire da tanto tempo ai tuoi compagni e non ha trovato il coraggio di dire?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it-IT"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Come immagini che possa essere il prossimo anno con la tua classe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CasellaDiTesto 7"/>
          <p:cNvSpPr txBox="1"/>
          <p:nvPr/>
        </p:nvSpPr>
        <p:spPr>
          <a:xfrm>
            <a:off x="5148064" y="332656"/>
            <a:ext cx="3168352" cy="307777"/>
          </a:xfrm>
          <a:prstGeom prst="rect">
            <a:avLst/>
          </a:prstGeom>
          <a:noFill/>
        </p:spPr>
        <p:txBody>
          <a:bodyPr wrap="square" rtlCol="0">
            <a:spAutoFit/>
          </a:bodyPr>
          <a:lstStyle/>
          <a:p>
            <a:r>
              <a:rPr lang="it-IT" sz="1400" b="1" dirty="0" smtClean="0">
                <a:solidFill>
                  <a:srgbClr val="FF0000"/>
                </a:solidFill>
                <a:latin typeface="Calibri" pitchFamily="34" charset="0"/>
              </a:rPr>
              <a:t>Questionario   ex-post  per alunni</a:t>
            </a:r>
            <a:endParaRPr lang="it-IT" sz="1400" b="1" dirty="0">
              <a:solidFill>
                <a:srgbClr val="FF0000"/>
              </a:solidFill>
              <a:latin typeface="Calibri" pitchFamily="34" charset="0"/>
            </a:endParaRPr>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4" name="Segnaposto numero diapositiva 3"/>
          <p:cNvSpPr>
            <a:spLocks noGrp="1"/>
          </p:cNvSpPr>
          <p:nvPr>
            <p:ph type="sldNum" sz="quarter" idx="12"/>
          </p:nvPr>
        </p:nvSpPr>
        <p:spPr/>
        <p:txBody>
          <a:bodyPr>
            <a:normAutofit fontScale="85000" lnSpcReduction="20000"/>
          </a:bodyPr>
          <a:lstStyle/>
          <a:p>
            <a:fld id="{8B67DE52-4030-45F6-AEC7-B3A943973D1B}" type="slidenum">
              <a:rPr lang="it-IT" smtClean="0"/>
              <a:pPr/>
              <a:t>4</a:t>
            </a:fld>
            <a:endParaRPr lang="it-I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mmagine 3" descr="https://encrypted-tbn0.gstatic.com/images?q=tbn:ANd9GcRGcRENOz36RNVpCeBNYMW8qfOgimPIyOIo-0H0iL9mRG83u3lkJA"/>
          <p:cNvPicPr/>
          <p:nvPr/>
        </p:nvPicPr>
        <p:blipFill>
          <a:blip r:embed="rId3" cstate="print"/>
          <a:srcRect/>
          <a:stretch>
            <a:fillRect/>
          </a:stretch>
        </p:blipFill>
        <p:spPr bwMode="auto">
          <a:xfrm>
            <a:off x="2699792" y="4221088"/>
            <a:ext cx="2736304" cy="2520280"/>
          </a:xfrm>
          <a:prstGeom prst="rect">
            <a:avLst/>
          </a:prstGeom>
          <a:noFill/>
          <a:ln w="9525">
            <a:noFill/>
            <a:miter lim="800000"/>
            <a:headEnd/>
            <a:tailEnd/>
          </a:ln>
        </p:spPr>
      </p:pic>
      <p:sp>
        <p:nvSpPr>
          <p:cNvPr id="3" name="Sottotitolo 2"/>
          <p:cNvSpPr>
            <a:spLocks noGrp="1"/>
          </p:cNvSpPr>
          <p:nvPr>
            <p:ph type="subTitle" idx="1"/>
          </p:nvPr>
        </p:nvSpPr>
        <p:spPr>
          <a:xfrm>
            <a:off x="755576" y="476672"/>
            <a:ext cx="6408712" cy="3555776"/>
          </a:xfrm>
          <a:solidFill>
            <a:srgbClr val="0070C0"/>
          </a:solidFill>
          <a:ln w="73025">
            <a:solidFill>
              <a:srgbClr val="0070C0"/>
            </a:solidFill>
          </a:ln>
        </p:spPr>
        <p:txBody>
          <a:bodyPr>
            <a:normAutofit/>
          </a:bodyPr>
          <a:lstStyle/>
          <a:p>
            <a:pPr algn="ctr"/>
            <a:r>
              <a:rPr lang="it-IT" sz="4800" dirty="0" smtClean="0">
                <a:solidFill>
                  <a:schemeClr val="tx1"/>
                </a:solidFill>
                <a:latin typeface="Calibri" pitchFamily="34" charset="0"/>
                <a:cs typeface="Arial" pitchFamily="34" charset="0"/>
              </a:rPr>
              <a:t>             </a:t>
            </a:r>
            <a:r>
              <a:rPr lang="it-IT" sz="4800" dirty="0" smtClean="0">
                <a:solidFill>
                  <a:srgbClr val="C00000"/>
                </a:solidFill>
                <a:latin typeface="Calibri" pitchFamily="34" charset="0"/>
                <a:cs typeface="Arial" pitchFamily="34" charset="0"/>
              </a:rPr>
              <a:t>Modulo 1 </a:t>
            </a:r>
          </a:p>
          <a:p>
            <a:r>
              <a:rPr lang="it-IT" dirty="0" smtClean="0">
                <a:solidFill>
                  <a:schemeClr val="tx1"/>
                </a:solidFill>
                <a:latin typeface="Calibri" pitchFamily="34" charset="0"/>
                <a:cs typeface="Arial" pitchFamily="34" charset="0"/>
              </a:rPr>
              <a:t>Tematica</a:t>
            </a:r>
          </a:p>
          <a:p>
            <a:r>
              <a:rPr lang="it-IT" sz="2800" b="1" dirty="0" smtClean="0">
                <a:solidFill>
                  <a:srgbClr val="C00000"/>
                </a:solidFill>
                <a:latin typeface="Calibri" pitchFamily="34" charset="0"/>
                <a:cs typeface="Arial" pitchFamily="34" charset="0"/>
              </a:rPr>
              <a:t>COSA FAREMO INSIEME</a:t>
            </a:r>
          </a:p>
          <a:p>
            <a:r>
              <a:rPr lang="it-IT" sz="1800" dirty="0" smtClean="0">
                <a:solidFill>
                  <a:schemeClr val="tx1"/>
                </a:solidFill>
                <a:latin typeface="Calibri" pitchFamily="34" charset="0"/>
                <a:cs typeface="Arial" pitchFamily="34" charset="0"/>
              </a:rPr>
              <a:t>n°2 incontri</a:t>
            </a:r>
          </a:p>
          <a:p>
            <a:r>
              <a:rPr lang="it-IT" sz="1800" dirty="0" smtClean="0">
                <a:solidFill>
                  <a:schemeClr val="tx1"/>
                </a:solidFill>
                <a:latin typeface="Calibri" pitchFamily="34" charset="0"/>
                <a:cs typeface="Arial" pitchFamily="34" charset="0"/>
              </a:rPr>
              <a:t>Totale Impegno </a:t>
            </a:r>
            <a:r>
              <a:rPr lang="it-IT" sz="1800" b="1" dirty="0" smtClean="0">
                <a:solidFill>
                  <a:schemeClr val="tx1"/>
                </a:solidFill>
                <a:latin typeface="Calibri" pitchFamily="34" charset="0"/>
                <a:cs typeface="Arial" pitchFamily="34" charset="0"/>
              </a:rPr>
              <a:t>2 ore  45 minuti</a:t>
            </a:r>
          </a:p>
        </p:txBody>
      </p:sp>
      <p:sp>
        <p:nvSpPr>
          <p:cNvPr id="7" name="CasellaDiTesto 6"/>
          <p:cNvSpPr txBox="1"/>
          <p:nvPr/>
        </p:nvSpPr>
        <p:spPr>
          <a:xfrm>
            <a:off x="1259632" y="4293096"/>
            <a:ext cx="3528392" cy="2031325"/>
          </a:xfrm>
          <a:prstGeom prst="rect">
            <a:avLst/>
          </a:prstGeom>
          <a:solidFill>
            <a:srgbClr val="C00000"/>
          </a:solidFill>
        </p:spPr>
        <p:txBody>
          <a:bodyPr wrap="square" rtlCol="0">
            <a:spAutoFit/>
          </a:bodyPr>
          <a:lstStyle/>
          <a:p>
            <a:r>
              <a:rPr lang="it-IT" sz="1400" b="1" dirty="0" smtClean="0">
                <a:latin typeface="Arial" pitchFamily="34" charset="0"/>
                <a:cs typeface="Arial" pitchFamily="34" charset="0"/>
              </a:rPr>
              <a:t>Contenuti</a:t>
            </a:r>
            <a:r>
              <a:rPr lang="it-IT" b="1" dirty="0" smtClean="0">
                <a:latin typeface="Arial" pitchFamily="34" charset="0"/>
                <a:cs typeface="Arial" pitchFamily="34" charset="0"/>
              </a:rPr>
              <a:t>     </a:t>
            </a:r>
          </a:p>
          <a:p>
            <a:endParaRPr lang="it-IT" b="1" dirty="0" smtClean="0">
              <a:latin typeface="Arial" pitchFamily="34" charset="0"/>
              <a:cs typeface="Arial" pitchFamily="34" charset="0"/>
            </a:endParaRPr>
          </a:p>
          <a:p>
            <a:pPr>
              <a:buFont typeface="Arial" pitchFamily="34" charset="0"/>
              <a:buChar char="•"/>
            </a:pPr>
            <a:r>
              <a:rPr lang="it-IT" b="1" dirty="0" smtClean="0">
                <a:latin typeface="Arial" pitchFamily="34" charset="0"/>
                <a:cs typeface="Arial" pitchFamily="34" charset="0"/>
              </a:rPr>
              <a:t>   </a:t>
            </a:r>
            <a:r>
              <a:rPr lang="it-IT" dirty="0" smtClean="0">
                <a:latin typeface="Arial" pitchFamily="34" charset="0"/>
                <a:cs typeface="Arial" pitchFamily="34" charset="0"/>
              </a:rPr>
              <a:t>Le carte “chi sono io</a:t>
            </a:r>
          </a:p>
          <a:p>
            <a:pPr>
              <a:buFont typeface="Arial" pitchFamily="34" charset="0"/>
              <a:buChar char="•"/>
            </a:pPr>
            <a:r>
              <a:rPr lang="it-IT" dirty="0" smtClean="0">
                <a:latin typeface="Arial" pitchFamily="34" charset="0"/>
                <a:cs typeface="Arial" pitchFamily="34" charset="0"/>
              </a:rPr>
              <a:t>   Cosa mi aspetto dai miei                             compagni ?</a:t>
            </a:r>
          </a:p>
          <a:p>
            <a:endParaRPr lang="it-IT" dirty="0" smtClean="0">
              <a:latin typeface="Arial" pitchFamily="34" charset="0"/>
              <a:cs typeface="Arial" pitchFamily="34" charset="0"/>
            </a:endParaRPr>
          </a:p>
          <a:p>
            <a:endParaRPr lang="it-IT" dirty="0" smtClean="0">
              <a:latin typeface="Arial" pitchFamily="34" charset="0"/>
              <a:cs typeface="Arial" pitchFamily="34" charset="0"/>
            </a:endParaRPr>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5" name="Segnaposto numero diapositiva 4"/>
          <p:cNvSpPr>
            <a:spLocks noGrp="1"/>
          </p:cNvSpPr>
          <p:nvPr>
            <p:ph type="sldNum" sz="quarter" idx="12"/>
          </p:nvPr>
        </p:nvSpPr>
        <p:spPr/>
        <p:txBody>
          <a:bodyPr/>
          <a:lstStyle/>
          <a:p>
            <a:fld id="{8B67DE52-4030-45F6-AEC7-B3A943973D1B}" type="slidenum">
              <a:rPr lang="it-IT" smtClean="0"/>
              <a:pPr/>
              <a:t>5</a:t>
            </a:fld>
            <a:endParaRPr lang="it-IT"/>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052736"/>
            <a:ext cx="8153400" cy="990600"/>
          </a:xfrm>
        </p:spPr>
        <p:txBody>
          <a:bodyPr>
            <a:normAutofit fontScale="90000"/>
          </a:bodyPr>
          <a:lstStyle/>
          <a:p>
            <a:r>
              <a:rPr lang="it-IT" sz="2000" b="1" dirty="0" smtClean="0">
                <a:latin typeface="Calibri" pitchFamily="34" charset="0"/>
              </a:rPr>
              <a:t/>
            </a:r>
            <a:br>
              <a:rPr lang="it-IT" sz="2000" b="1" dirty="0" smtClean="0">
                <a:latin typeface="Calibri" pitchFamily="34" charset="0"/>
              </a:rPr>
            </a:br>
            <a:r>
              <a:rPr lang="it-IT" sz="3100" b="1" dirty="0" smtClean="0">
                <a:solidFill>
                  <a:srgbClr val="C00000"/>
                </a:solidFill>
                <a:latin typeface="Calibri" pitchFamily="34" charset="0"/>
              </a:rPr>
              <a:t> LE CARTE CHI SONO IO    </a:t>
            </a:r>
            <a:r>
              <a:rPr lang="it-IT" sz="2000" b="1" dirty="0" smtClean="0">
                <a:latin typeface="Calibri" pitchFamily="34" charset="0"/>
              </a:rPr>
              <a:t/>
            </a:r>
            <a:br>
              <a:rPr lang="it-IT" sz="2000" b="1" dirty="0" smtClean="0">
                <a:latin typeface="Calibri" pitchFamily="34" charset="0"/>
              </a:rPr>
            </a:br>
            <a:r>
              <a:rPr lang="it-IT" sz="2000" b="1" dirty="0" smtClean="0">
                <a:latin typeface="Calibri" pitchFamily="34" charset="0"/>
              </a:rPr>
              <a:t/>
            </a:r>
            <a:br>
              <a:rPr lang="it-IT" sz="2000" b="1" dirty="0" smtClean="0">
                <a:latin typeface="Calibri" pitchFamily="34" charset="0"/>
              </a:rPr>
            </a:br>
            <a:r>
              <a:rPr lang="it-IT" sz="2000" b="1" dirty="0" smtClean="0">
                <a:latin typeface="Calibri" pitchFamily="34" charset="0"/>
              </a:rPr>
              <a:t/>
            </a:r>
            <a:br>
              <a:rPr lang="it-IT" sz="2000" b="1" dirty="0" smtClean="0">
                <a:latin typeface="Calibri" pitchFamily="34" charset="0"/>
              </a:rPr>
            </a:br>
            <a:r>
              <a:rPr lang="it-IT" sz="2000" b="1" dirty="0" smtClean="0">
                <a:latin typeface="Calibri" pitchFamily="34" charset="0"/>
              </a:rPr>
              <a:t>Tempo di realizzazione  1 ora e 20  minuti</a:t>
            </a:r>
            <a:br>
              <a:rPr lang="it-IT" sz="2000" b="1" dirty="0" smtClean="0">
                <a:latin typeface="Calibri" pitchFamily="34" charset="0"/>
              </a:rPr>
            </a:br>
            <a:r>
              <a:rPr lang="it-IT" sz="2000" b="1" dirty="0" smtClean="0">
                <a:latin typeface="Calibri" pitchFamily="34" charset="0"/>
              </a:rPr>
              <a:t>Materiale :  carte dell’IO</a:t>
            </a:r>
            <a:br>
              <a:rPr lang="it-IT" sz="2000" b="1" dirty="0" smtClean="0">
                <a:latin typeface="Calibri" pitchFamily="34" charset="0"/>
              </a:rPr>
            </a:br>
            <a:r>
              <a:rPr lang="it-IT" dirty="0" smtClean="0"/>
              <a:t/>
            </a:r>
            <a:br>
              <a:rPr lang="it-IT" dirty="0" smtClean="0"/>
            </a:br>
            <a:endParaRPr lang="it-IT" dirty="0"/>
          </a:p>
        </p:txBody>
      </p:sp>
      <p:graphicFrame>
        <p:nvGraphicFramePr>
          <p:cNvPr id="1027" name="Object 3"/>
          <p:cNvGraphicFramePr>
            <a:graphicFrameLocks noChangeAspect="1"/>
          </p:cNvGraphicFramePr>
          <p:nvPr/>
        </p:nvGraphicFramePr>
        <p:xfrm>
          <a:off x="4348537" y="1772816"/>
          <a:ext cx="4745019" cy="3528392"/>
        </p:xfrm>
        <a:graphic>
          <a:graphicData uri="http://schemas.openxmlformats.org/presentationml/2006/ole">
            <mc:AlternateContent xmlns:mc="http://schemas.openxmlformats.org/markup-compatibility/2006">
              <mc:Choice xmlns:v="urn:schemas-microsoft-com:vml" Requires="v">
                <p:oleObj spid="_x0000_s1029" name="Documento" r:id="rId5" imgW="7546205" imgH="9961943" progId="Word.Document.12">
                  <p:embed/>
                </p:oleObj>
              </mc:Choice>
              <mc:Fallback>
                <p:oleObj name="Documento" r:id="rId5" imgW="7546205" imgH="9961943" progId="Word.Document.12">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8537" y="1772816"/>
                        <a:ext cx="4745019" cy="3528392"/>
                      </a:xfrm>
                      <a:prstGeom prst="rect">
                        <a:avLst/>
                      </a:prstGeom>
                      <a:noFill/>
                      <a:ln w="76200">
                        <a:solidFill>
                          <a:schemeClr val="hlink"/>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4"/>
          <p:cNvGraphicFramePr>
            <a:graphicFrameLocks noChangeAspect="1"/>
          </p:cNvGraphicFramePr>
          <p:nvPr/>
        </p:nvGraphicFramePr>
        <p:xfrm>
          <a:off x="4572000" y="3573016"/>
          <a:ext cx="1944216" cy="1628937"/>
        </p:xfrm>
        <a:graphic>
          <a:graphicData uri="http://schemas.openxmlformats.org/presentationml/2006/ole">
            <mc:AlternateContent xmlns:mc="http://schemas.openxmlformats.org/markup-compatibility/2006">
              <mc:Choice xmlns:v="urn:schemas-microsoft-com:vml" Requires="v">
                <p:oleObj spid="_x0000_s1030" name="Diapositiva" r:id="rId8" imgW="3427449" imgH="4570638" progId="PowerPoint.Slide.12">
                  <p:embed/>
                </p:oleObj>
              </mc:Choice>
              <mc:Fallback>
                <p:oleObj name="Diapositiva" r:id="rId8" imgW="3427449" imgH="4570638" progId="PowerPoint.Slide.12">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3573016"/>
                        <a:ext cx="1944216" cy="162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CasellaDiTesto 4"/>
          <p:cNvSpPr txBox="1"/>
          <p:nvPr/>
        </p:nvSpPr>
        <p:spPr>
          <a:xfrm>
            <a:off x="683568" y="1700808"/>
            <a:ext cx="4464496" cy="5355312"/>
          </a:xfrm>
          <a:prstGeom prst="rect">
            <a:avLst/>
          </a:prstGeom>
          <a:noFill/>
        </p:spPr>
        <p:txBody>
          <a:bodyPr wrap="square" rtlCol="0">
            <a:spAutoFit/>
          </a:bodyPr>
          <a:lstStyle/>
          <a:p>
            <a:endParaRPr lang="it-IT" dirty="0" smtClean="0">
              <a:solidFill>
                <a:srgbClr val="C00000"/>
              </a:solidFill>
              <a:latin typeface="Calibri" pitchFamily="34" charset="0"/>
            </a:endParaRPr>
          </a:p>
          <a:p>
            <a:r>
              <a:rPr lang="it-IT" dirty="0" smtClean="0">
                <a:solidFill>
                  <a:srgbClr val="C00000"/>
                </a:solidFill>
                <a:latin typeface="Calibri" pitchFamily="34" charset="0"/>
              </a:rPr>
              <a:t>Obiettivi</a:t>
            </a:r>
          </a:p>
          <a:p>
            <a:endParaRPr lang="it-IT" dirty="0" smtClean="0">
              <a:solidFill>
                <a:srgbClr val="C00000"/>
              </a:solidFill>
              <a:latin typeface="Calibri" pitchFamily="34" charset="0"/>
            </a:endParaRPr>
          </a:p>
          <a:p>
            <a:pPr>
              <a:buFont typeface="Arial" pitchFamily="34" charset="0"/>
              <a:buChar char="•"/>
            </a:pPr>
            <a:r>
              <a:rPr lang="it-IT" b="1" dirty="0" smtClean="0">
                <a:latin typeface="Calibri" pitchFamily="34" charset="0"/>
              </a:rPr>
              <a:t> Favorire la conoscenza reciproca</a:t>
            </a:r>
          </a:p>
          <a:p>
            <a:pPr>
              <a:buFont typeface="Arial" pitchFamily="34" charset="0"/>
              <a:buChar char="•"/>
            </a:pPr>
            <a:r>
              <a:rPr lang="it-IT" b="1" dirty="0" smtClean="0">
                <a:latin typeface="Calibri" pitchFamily="34" charset="0"/>
              </a:rPr>
              <a:t> Facilitare la presentazione di sé</a:t>
            </a:r>
          </a:p>
          <a:p>
            <a:endParaRPr lang="it-IT" b="1" dirty="0" smtClean="0">
              <a:latin typeface="Calibri" pitchFamily="34" charset="0"/>
            </a:endParaRPr>
          </a:p>
          <a:p>
            <a:r>
              <a:rPr lang="it-IT" dirty="0" smtClean="0"/>
              <a:t>Modalità</a:t>
            </a:r>
          </a:p>
          <a:p>
            <a:endParaRPr lang="it-IT" dirty="0" smtClean="0"/>
          </a:p>
          <a:p>
            <a:pPr marL="342900" indent="-342900">
              <a:buFont typeface="+mj-lt"/>
              <a:buAutoNum type="alphaLcPeriod"/>
            </a:pPr>
            <a:r>
              <a:rPr lang="it-IT" b="1" dirty="0" smtClean="0">
                <a:latin typeface="Calibri" pitchFamily="34" charset="0"/>
              </a:rPr>
              <a:t>Lavoro individuale</a:t>
            </a:r>
          </a:p>
          <a:p>
            <a:pPr marL="342900" indent="-342900">
              <a:buFont typeface="+mj-lt"/>
              <a:buAutoNum type="alphaLcPeriod"/>
            </a:pPr>
            <a:r>
              <a:rPr lang="it-IT" b="1" dirty="0" smtClean="0">
                <a:latin typeface="Calibri" pitchFamily="34" charset="0"/>
              </a:rPr>
              <a:t>Gruppo di condivisione</a:t>
            </a:r>
          </a:p>
          <a:p>
            <a:pPr marL="342900" indent="-342900"/>
            <a:endParaRPr lang="it-IT" b="1" dirty="0" smtClean="0">
              <a:latin typeface="Calibri" pitchFamily="34" charset="0"/>
            </a:endParaRPr>
          </a:p>
          <a:p>
            <a:pPr marL="342900" indent="-342900"/>
            <a:endParaRPr lang="it-IT" dirty="0" smtClean="0"/>
          </a:p>
          <a:p>
            <a:pPr marL="342900" indent="-342900"/>
            <a:endParaRPr lang="it-IT" dirty="0" smtClean="0"/>
          </a:p>
          <a:p>
            <a:pPr marL="342900" indent="-342900"/>
            <a:r>
              <a:rPr lang="it-IT" b="1" dirty="0" smtClean="0">
                <a:solidFill>
                  <a:srgbClr val="C00000"/>
                </a:solidFill>
                <a:latin typeface="Calibri" pitchFamily="34" charset="0"/>
              </a:rPr>
              <a:t>Focus</a:t>
            </a:r>
          </a:p>
          <a:p>
            <a:pPr marL="342900" indent="-342900"/>
            <a:endParaRPr lang="it-IT" dirty="0" smtClean="0">
              <a:solidFill>
                <a:srgbClr val="C00000"/>
              </a:solidFill>
              <a:latin typeface="Calibri" pitchFamily="34" charset="0"/>
            </a:endParaRPr>
          </a:p>
          <a:p>
            <a:pPr marL="342900" indent="-342900"/>
            <a:r>
              <a:rPr lang="it-IT" b="1" dirty="0" smtClean="0">
                <a:latin typeface="Calibri" pitchFamily="34" charset="0"/>
              </a:rPr>
              <a:t>Sviluppare il senso di appartenenza</a:t>
            </a:r>
          </a:p>
          <a:p>
            <a:pPr marL="342900" indent="-342900"/>
            <a:r>
              <a:rPr lang="it-IT" b="1" dirty="0" smtClean="0">
                <a:latin typeface="Calibri" pitchFamily="34" charset="0"/>
              </a:rPr>
              <a:t>Interiorizzare le regole della comunicazione</a:t>
            </a:r>
          </a:p>
          <a:p>
            <a:pPr marL="342900" indent="-342900"/>
            <a:endParaRPr lang="it-IT" dirty="0" smtClean="0">
              <a:solidFill>
                <a:srgbClr val="C00000"/>
              </a:solidFill>
              <a:latin typeface="Calibri" pitchFamily="34" charset="0"/>
            </a:endParaRPr>
          </a:p>
          <a:p>
            <a:pPr marL="342900" indent="-342900"/>
            <a:endParaRPr lang="it-IT" dirty="0">
              <a:solidFill>
                <a:srgbClr val="C00000"/>
              </a:solidFill>
              <a:latin typeface="Calibri" pitchFamily="34" charset="0"/>
            </a:endParaRPr>
          </a:p>
        </p:txBody>
      </p:sp>
      <p:sp>
        <p:nvSpPr>
          <p:cNvPr id="6" name="Ovale 5"/>
          <p:cNvSpPr/>
          <p:nvPr/>
        </p:nvSpPr>
        <p:spPr>
          <a:xfrm>
            <a:off x="8215338" y="142852"/>
            <a:ext cx="648072" cy="62797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Segnaposto piè di pagina 2"/>
          <p:cNvSpPr>
            <a:spLocks noGrp="1"/>
          </p:cNvSpPr>
          <p:nvPr>
            <p:ph type="ftr" sz="quarter" idx="11"/>
          </p:nvPr>
        </p:nvSpPr>
        <p:spPr/>
        <p:txBody>
          <a:bodyPr/>
          <a:lstStyle/>
          <a:p>
            <a:r>
              <a:rPr lang="it-IT" smtClean="0"/>
              <a:t>Tiziana Bruni</a:t>
            </a:r>
            <a:endParaRPr lang="it-IT"/>
          </a:p>
        </p:txBody>
      </p:sp>
      <p:sp>
        <p:nvSpPr>
          <p:cNvPr id="4" name="Segnaposto numero diapositiva 3"/>
          <p:cNvSpPr>
            <a:spLocks noGrp="1"/>
          </p:cNvSpPr>
          <p:nvPr>
            <p:ph type="sldNum" sz="quarter" idx="12"/>
          </p:nvPr>
        </p:nvSpPr>
        <p:spPr/>
        <p:txBody>
          <a:bodyPr>
            <a:normAutofit fontScale="85000" lnSpcReduction="20000"/>
          </a:bodyPr>
          <a:lstStyle/>
          <a:p>
            <a:fld id="{8B67DE52-4030-45F6-AEC7-B3A943973D1B}" type="slidenum">
              <a:rPr lang="it-IT" smtClean="0"/>
              <a:pPr/>
              <a:t>6</a:t>
            </a:fld>
            <a:endParaRPr lang="it-IT"/>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Picture 2" descr="C:\Users\utente\Desktop\index.jpg"/>
          <p:cNvPicPr>
            <a:picLocks noChangeAspect="1" noChangeArrowheads="1"/>
          </p:cNvPicPr>
          <p:nvPr/>
        </p:nvPicPr>
        <p:blipFill>
          <a:blip r:embed="rId3" cstate="print"/>
          <a:srcRect/>
          <a:stretch>
            <a:fillRect/>
          </a:stretch>
        </p:blipFill>
        <p:spPr bwMode="auto">
          <a:xfrm>
            <a:off x="827584" y="305272"/>
            <a:ext cx="6552728" cy="6552728"/>
          </a:xfrm>
          <a:prstGeom prst="rect">
            <a:avLst/>
          </a:prstGeom>
          <a:noFill/>
        </p:spPr>
      </p:pic>
      <p:sp>
        <p:nvSpPr>
          <p:cNvPr id="2" name="Titolo 1"/>
          <p:cNvSpPr>
            <a:spLocks noGrp="1"/>
          </p:cNvSpPr>
          <p:nvPr>
            <p:ph type="title"/>
          </p:nvPr>
        </p:nvSpPr>
        <p:spPr>
          <a:xfrm>
            <a:off x="827584" y="404664"/>
            <a:ext cx="8153400" cy="990600"/>
          </a:xfrm>
        </p:spPr>
        <p:txBody>
          <a:bodyPr>
            <a:normAutofit fontScale="90000"/>
          </a:bodyPr>
          <a:lstStyle/>
          <a:p>
            <a:r>
              <a:rPr lang="it-IT" dirty="0" smtClean="0">
                <a:solidFill>
                  <a:srgbClr val="002060"/>
                </a:solidFill>
              </a:rPr>
              <a:t/>
            </a:r>
            <a:br>
              <a:rPr lang="it-IT" dirty="0" smtClean="0">
                <a:solidFill>
                  <a:srgbClr val="002060"/>
                </a:solidFill>
              </a:rPr>
            </a:br>
            <a:endParaRPr lang="it-IT" dirty="0">
              <a:solidFill>
                <a:srgbClr val="002060"/>
              </a:solidFill>
            </a:endParaRPr>
          </a:p>
        </p:txBody>
      </p:sp>
      <p:sp>
        <p:nvSpPr>
          <p:cNvPr id="3" name="Segnaposto contenuto 2"/>
          <p:cNvSpPr>
            <a:spLocks noGrp="1"/>
          </p:cNvSpPr>
          <p:nvPr>
            <p:ph sz="quarter" idx="1"/>
          </p:nvPr>
        </p:nvSpPr>
        <p:spPr>
          <a:xfrm>
            <a:off x="990600" y="908720"/>
            <a:ext cx="6389712" cy="4680520"/>
          </a:xfrm>
        </p:spPr>
        <p:txBody>
          <a:bodyPr>
            <a:normAutofit lnSpcReduction="10000"/>
          </a:bodyPr>
          <a:lstStyle/>
          <a:p>
            <a:pPr>
              <a:buNone/>
            </a:pPr>
            <a:r>
              <a:rPr lang="it-IT" sz="2800" b="1" dirty="0" smtClean="0">
                <a:solidFill>
                  <a:srgbClr val="002060"/>
                </a:solidFill>
                <a:latin typeface="Calibri" pitchFamily="34" charset="0"/>
              </a:rPr>
              <a:t>COSA </a:t>
            </a:r>
            <a:r>
              <a:rPr lang="it-IT" sz="2800" b="1" dirty="0" err="1" smtClean="0">
                <a:solidFill>
                  <a:srgbClr val="002060"/>
                </a:solidFill>
                <a:latin typeface="Calibri" pitchFamily="34" charset="0"/>
              </a:rPr>
              <a:t>MI</a:t>
            </a:r>
            <a:r>
              <a:rPr lang="it-IT" sz="2800" b="1" dirty="0" smtClean="0">
                <a:solidFill>
                  <a:srgbClr val="002060"/>
                </a:solidFill>
                <a:latin typeface="Calibri" pitchFamily="34" charset="0"/>
              </a:rPr>
              <a:t> ASPETTO DAI MIEI COMPAGNI?</a:t>
            </a:r>
          </a:p>
          <a:p>
            <a:pPr>
              <a:buNone/>
            </a:pPr>
            <a:r>
              <a:rPr lang="it-IT" sz="1800" b="1" dirty="0" smtClean="0">
                <a:solidFill>
                  <a:srgbClr val="002060"/>
                </a:solidFill>
                <a:latin typeface="Calibri" pitchFamily="34" charset="0"/>
              </a:rPr>
              <a:t>Tempo di realizzazione  45 minuti</a:t>
            </a:r>
            <a:endParaRPr lang="it-IT" sz="2800" b="1" dirty="0" smtClean="0">
              <a:solidFill>
                <a:srgbClr val="002060"/>
              </a:solidFill>
              <a:latin typeface="Calibri" pitchFamily="34" charset="0"/>
            </a:endParaRPr>
          </a:p>
          <a:p>
            <a:pPr>
              <a:buNone/>
            </a:pPr>
            <a:r>
              <a:rPr lang="it-IT" sz="1800" b="1" dirty="0" smtClean="0">
                <a:solidFill>
                  <a:srgbClr val="002060"/>
                </a:solidFill>
                <a:latin typeface="Calibri" pitchFamily="34" charset="0"/>
              </a:rPr>
              <a:t>Materiale  : Fogli A4</a:t>
            </a:r>
          </a:p>
          <a:p>
            <a:pPr>
              <a:buNone/>
            </a:pPr>
            <a:r>
              <a:rPr lang="it-IT" sz="1800" dirty="0" smtClean="0">
                <a:solidFill>
                  <a:srgbClr val="002060"/>
                </a:solidFill>
                <a:latin typeface="Calibri" pitchFamily="34" charset="0"/>
              </a:rPr>
              <a:t>Obiettivi</a:t>
            </a:r>
          </a:p>
          <a:p>
            <a:pPr>
              <a:buFont typeface="Arial" pitchFamily="34" charset="0"/>
              <a:buChar char="•"/>
            </a:pPr>
            <a:r>
              <a:rPr lang="it-IT" sz="2000" dirty="0" smtClean="0">
                <a:solidFill>
                  <a:srgbClr val="002060"/>
                </a:solidFill>
                <a:latin typeface="Calibri" pitchFamily="34" charset="0"/>
              </a:rPr>
              <a:t>Riflettere sul significato dello stare bene  nel gruppo classe</a:t>
            </a:r>
          </a:p>
          <a:p>
            <a:pPr>
              <a:buFont typeface="Arial" pitchFamily="34" charset="0"/>
              <a:buChar char="•"/>
            </a:pPr>
            <a:r>
              <a:rPr lang="it-IT" sz="2000" dirty="0" smtClean="0">
                <a:solidFill>
                  <a:srgbClr val="002060"/>
                </a:solidFill>
                <a:latin typeface="Calibri" pitchFamily="34" charset="0"/>
              </a:rPr>
              <a:t>Socializzare le richieste e i bisogni individuali di ognuno</a:t>
            </a:r>
          </a:p>
          <a:p>
            <a:pPr>
              <a:buFont typeface="Arial" pitchFamily="34" charset="0"/>
              <a:buChar char="•"/>
            </a:pPr>
            <a:r>
              <a:rPr lang="it-IT" sz="2000" dirty="0" smtClean="0">
                <a:solidFill>
                  <a:srgbClr val="002060"/>
                </a:solidFill>
                <a:latin typeface="Calibri" pitchFamily="34" charset="0"/>
              </a:rPr>
              <a:t>Concordare regole di comportamento condivise</a:t>
            </a:r>
          </a:p>
          <a:p>
            <a:pPr>
              <a:buNone/>
            </a:pPr>
            <a:r>
              <a:rPr lang="it-IT" sz="2000" dirty="0" smtClean="0">
                <a:solidFill>
                  <a:srgbClr val="002060"/>
                </a:solidFill>
                <a:latin typeface="Calibri" pitchFamily="34" charset="0"/>
              </a:rPr>
              <a:t>Modalità</a:t>
            </a:r>
          </a:p>
          <a:p>
            <a:pPr>
              <a:buFont typeface="Arial" pitchFamily="34" charset="0"/>
              <a:buChar char="•"/>
            </a:pPr>
            <a:r>
              <a:rPr lang="it-IT" sz="1800" b="1" dirty="0" smtClean="0">
                <a:solidFill>
                  <a:srgbClr val="002060"/>
                </a:solidFill>
                <a:latin typeface="Calibri" pitchFamily="34" charset="0"/>
              </a:rPr>
              <a:t>Riflessione individuale</a:t>
            </a:r>
          </a:p>
          <a:p>
            <a:pPr>
              <a:buFont typeface="Arial" pitchFamily="34" charset="0"/>
              <a:buChar char="•"/>
            </a:pPr>
            <a:r>
              <a:rPr lang="it-IT" sz="1800" b="1" dirty="0" smtClean="0">
                <a:solidFill>
                  <a:srgbClr val="002060"/>
                </a:solidFill>
                <a:latin typeface="Calibri" pitchFamily="34" charset="0"/>
              </a:rPr>
              <a:t>Discussione di gruppo</a:t>
            </a:r>
          </a:p>
          <a:p>
            <a:pPr>
              <a:buNone/>
            </a:pPr>
            <a:r>
              <a:rPr lang="it-IT" sz="1800" b="1" dirty="0" smtClean="0">
                <a:solidFill>
                  <a:srgbClr val="002060"/>
                </a:solidFill>
                <a:latin typeface="Calibri" pitchFamily="34" charset="0"/>
              </a:rPr>
              <a:t>Focus</a:t>
            </a:r>
          </a:p>
          <a:p>
            <a:pPr>
              <a:buNone/>
            </a:pPr>
            <a:r>
              <a:rPr lang="it-IT" sz="1800" b="1" dirty="0" smtClean="0">
                <a:solidFill>
                  <a:srgbClr val="002060"/>
                </a:solidFill>
                <a:latin typeface="Calibri" pitchFamily="34" charset="0"/>
              </a:rPr>
              <a:t>Acquisire  consapevolezza delle regole del vivere insieme</a:t>
            </a:r>
          </a:p>
          <a:p>
            <a:pPr>
              <a:buNone/>
            </a:pPr>
            <a:endParaRPr lang="it-IT" sz="1800" b="1" dirty="0" smtClean="0">
              <a:solidFill>
                <a:srgbClr val="002060"/>
              </a:solidFill>
              <a:latin typeface="Calibri" pitchFamily="34" charset="0"/>
            </a:endParaRPr>
          </a:p>
          <a:p>
            <a:pPr>
              <a:buNone/>
            </a:pPr>
            <a:endParaRPr lang="it-IT" sz="1800" b="1" dirty="0" smtClean="0">
              <a:solidFill>
                <a:srgbClr val="002060"/>
              </a:solidFill>
              <a:latin typeface="Calibri" pitchFamily="34" charset="0"/>
            </a:endParaRPr>
          </a:p>
          <a:p>
            <a:pPr>
              <a:buNone/>
            </a:pPr>
            <a:endParaRPr lang="it-IT" sz="1800" b="1" dirty="0" smtClean="0">
              <a:solidFill>
                <a:srgbClr val="002060"/>
              </a:solidFill>
              <a:latin typeface="Calibri" pitchFamily="34" charset="0"/>
            </a:endParaRPr>
          </a:p>
          <a:p>
            <a:pPr>
              <a:buFont typeface="Arial" pitchFamily="34" charset="0"/>
              <a:buChar char="•"/>
            </a:pPr>
            <a:endParaRPr lang="it-IT" sz="2000" dirty="0" smtClean="0">
              <a:solidFill>
                <a:srgbClr val="002060"/>
              </a:solidFill>
              <a:latin typeface="Calibri" pitchFamily="34" charset="0"/>
            </a:endParaRPr>
          </a:p>
          <a:p>
            <a:pPr>
              <a:buFont typeface="Arial" pitchFamily="34" charset="0"/>
              <a:buChar char="•"/>
            </a:pPr>
            <a:endParaRPr lang="it-IT" sz="2000" dirty="0" smtClean="0">
              <a:latin typeface="Calibri" pitchFamily="34" charset="0"/>
            </a:endParaRPr>
          </a:p>
          <a:p>
            <a:pPr>
              <a:buFont typeface="Arial" pitchFamily="34" charset="0"/>
              <a:buChar char="•"/>
            </a:pPr>
            <a:endParaRPr lang="it-IT" sz="2000" dirty="0">
              <a:latin typeface="Calibri" pitchFamily="34" charset="0"/>
            </a:endParaRPr>
          </a:p>
        </p:txBody>
      </p:sp>
      <p:sp>
        <p:nvSpPr>
          <p:cNvPr id="5" name="Ovale 4"/>
          <p:cNvSpPr/>
          <p:nvPr/>
        </p:nvSpPr>
        <p:spPr>
          <a:xfrm>
            <a:off x="8072462" y="214290"/>
            <a:ext cx="648072" cy="62797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Segnaposto piè di pagina 3"/>
          <p:cNvSpPr>
            <a:spLocks noGrp="1"/>
          </p:cNvSpPr>
          <p:nvPr>
            <p:ph type="ftr" sz="quarter" idx="11"/>
          </p:nvPr>
        </p:nvSpPr>
        <p:spPr/>
        <p:txBody>
          <a:bodyPr/>
          <a:lstStyle/>
          <a:p>
            <a:r>
              <a:rPr lang="it-IT" smtClean="0"/>
              <a:t>Tiziana Bruni</a:t>
            </a:r>
            <a:endParaRPr lang="it-IT"/>
          </a:p>
        </p:txBody>
      </p:sp>
      <p:sp>
        <p:nvSpPr>
          <p:cNvPr id="6" name="Segnaposto numero diapositiva 5"/>
          <p:cNvSpPr>
            <a:spLocks noGrp="1"/>
          </p:cNvSpPr>
          <p:nvPr>
            <p:ph type="sldNum" sz="quarter" idx="12"/>
          </p:nvPr>
        </p:nvSpPr>
        <p:spPr/>
        <p:txBody>
          <a:bodyPr>
            <a:normAutofit fontScale="85000" lnSpcReduction="20000"/>
          </a:bodyPr>
          <a:lstStyle/>
          <a:p>
            <a:fld id="{8B67DE52-4030-45F6-AEC7-B3A943973D1B}" type="slidenum">
              <a:rPr lang="it-IT" smtClean="0"/>
              <a:pPr/>
              <a:t>7</a:t>
            </a:fld>
            <a:endParaRPr lang="it-IT"/>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QUESTIONARIO FEEDBACK</a:t>
            </a:r>
            <a:br>
              <a:rPr lang="it-IT" dirty="0" smtClean="0"/>
            </a:br>
            <a:endParaRPr lang="it-IT" dirty="0"/>
          </a:p>
        </p:txBody>
      </p:sp>
      <p:sp>
        <p:nvSpPr>
          <p:cNvPr id="3" name="Segnaposto contenuto 2"/>
          <p:cNvSpPr>
            <a:spLocks noGrp="1"/>
          </p:cNvSpPr>
          <p:nvPr>
            <p:ph sz="quarter" idx="1"/>
          </p:nvPr>
        </p:nvSpPr>
        <p:spPr>
          <a:xfrm>
            <a:off x="683568" y="1052736"/>
            <a:ext cx="8153400" cy="5215880"/>
          </a:xfrm>
          <a:solidFill>
            <a:srgbClr val="0070C0"/>
          </a:solidFill>
          <a:ln>
            <a:solidFill>
              <a:srgbClr val="C00000">
                <a:alpha val="45000"/>
              </a:srgbClr>
            </a:solidFill>
          </a:ln>
        </p:spPr>
        <p:txBody>
          <a:bodyPr>
            <a:normAutofit fontScale="70000" lnSpcReduction="20000"/>
          </a:bodyPr>
          <a:lstStyle/>
          <a:p>
            <a:pPr algn="ctr">
              <a:buNone/>
            </a:pPr>
            <a:r>
              <a:rPr lang="it-IT" u="sng" dirty="0" smtClean="0"/>
              <a:t>Ultimo incontro  del Modulo1</a:t>
            </a:r>
            <a:endParaRPr lang="it-IT" dirty="0" smtClean="0"/>
          </a:p>
          <a:p>
            <a:pPr algn="ctr">
              <a:buNone/>
            </a:pPr>
            <a:r>
              <a:rPr lang="it-IT" dirty="0" smtClean="0">
                <a:solidFill>
                  <a:srgbClr val="FF0000"/>
                </a:solidFill>
                <a:latin typeface="Calibri" pitchFamily="34" charset="0"/>
              </a:rPr>
              <a:t>Scheda operativa individuale</a:t>
            </a:r>
            <a:r>
              <a:rPr lang="it-IT" dirty="0" smtClean="0">
                <a:latin typeface="Calibri" pitchFamily="34" charset="0"/>
              </a:rPr>
              <a:t> </a:t>
            </a:r>
          </a:p>
          <a:p>
            <a:pPr>
              <a:buNone/>
            </a:pPr>
            <a:r>
              <a:rPr lang="it-IT" dirty="0" smtClean="0"/>
              <a:t> </a:t>
            </a:r>
          </a:p>
          <a:p>
            <a:r>
              <a:rPr lang="it-IT" dirty="0" smtClean="0"/>
              <a:t>In questo  </a:t>
            </a:r>
            <a:r>
              <a:rPr lang="it-IT" dirty="0" err="1" smtClean="0"/>
              <a:t>INCONTRO……</a:t>
            </a:r>
            <a:r>
              <a:rPr lang="it-IT" dirty="0" smtClean="0"/>
              <a:t>..</a:t>
            </a:r>
          </a:p>
          <a:p>
            <a:r>
              <a:rPr lang="it-IT" dirty="0" smtClean="0"/>
              <a:t>Il momento più bello è stato........</a:t>
            </a:r>
          </a:p>
          <a:p>
            <a:pPr lvl="0"/>
            <a:r>
              <a:rPr lang="it-IT" dirty="0" smtClean="0"/>
              <a:t>Il momento  più difficile è </a:t>
            </a:r>
            <a:r>
              <a:rPr lang="it-IT" dirty="0" err="1" smtClean="0"/>
              <a:t>stato……</a:t>
            </a:r>
            <a:r>
              <a:rPr lang="it-IT" dirty="0" smtClean="0"/>
              <a:t>..</a:t>
            </a:r>
          </a:p>
          <a:p>
            <a:pPr lvl="0"/>
            <a:r>
              <a:rPr lang="it-IT" dirty="0" smtClean="0"/>
              <a:t>Il momento in cui mi sono sentito bene è </a:t>
            </a:r>
            <a:r>
              <a:rPr lang="it-IT" dirty="0" err="1" smtClean="0"/>
              <a:t>stato……</a:t>
            </a:r>
            <a:r>
              <a:rPr lang="it-IT" dirty="0" smtClean="0"/>
              <a:t>..</a:t>
            </a:r>
          </a:p>
          <a:p>
            <a:pPr lvl="0"/>
            <a:r>
              <a:rPr lang="it-IT" dirty="0" smtClean="0"/>
              <a:t>Il momento in cui mi sono sentito a disagio è </a:t>
            </a:r>
            <a:r>
              <a:rPr lang="it-IT" dirty="0" err="1" smtClean="0"/>
              <a:t>stato……</a:t>
            </a:r>
            <a:r>
              <a:rPr lang="it-IT" dirty="0" smtClean="0"/>
              <a:t>.</a:t>
            </a:r>
          </a:p>
          <a:p>
            <a:pPr lvl="0"/>
            <a:r>
              <a:rPr lang="it-IT" dirty="0" smtClean="0"/>
              <a:t>Il momento in cui ho avuto paura/timore è </a:t>
            </a:r>
            <a:r>
              <a:rPr lang="it-IT" dirty="0" err="1" smtClean="0"/>
              <a:t>stato……</a:t>
            </a:r>
            <a:r>
              <a:rPr lang="it-IT" dirty="0" smtClean="0"/>
              <a:t>..</a:t>
            </a:r>
          </a:p>
          <a:p>
            <a:pPr lvl="0"/>
            <a:r>
              <a:rPr lang="it-IT" dirty="0" smtClean="0"/>
              <a:t>Il momento in cui ho prestato più attenzione è </a:t>
            </a:r>
            <a:r>
              <a:rPr lang="it-IT" dirty="0" err="1" smtClean="0"/>
              <a:t>stato……</a:t>
            </a:r>
            <a:endParaRPr lang="it-IT" dirty="0" smtClean="0"/>
          </a:p>
          <a:p>
            <a:pPr lvl="0"/>
            <a:r>
              <a:rPr lang="it-IT" dirty="0" smtClean="0"/>
              <a:t>Il momento in cui mi sono commosso è </a:t>
            </a:r>
            <a:r>
              <a:rPr lang="it-IT" dirty="0" err="1" smtClean="0"/>
              <a:t>stato……</a:t>
            </a:r>
            <a:r>
              <a:rPr lang="it-IT" dirty="0" smtClean="0"/>
              <a:t>.</a:t>
            </a:r>
          </a:p>
          <a:p>
            <a:pPr lvl="0"/>
            <a:r>
              <a:rPr lang="it-IT" dirty="0" smtClean="0"/>
              <a:t>Il momento in cui mi sono sentito veramente ascoltato è </a:t>
            </a:r>
            <a:r>
              <a:rPr lang="it-IT" dirty="0" err="1" smtClean="0"/>
              <a:t>stato……</a:t>
            </a:r>
            <a:r>
              <a:rPr lang="it-IT" dirty="0" smtClean="0"/>
              <a:t>.</a:t>
            </a:r>
          </a:p>
          <a:p>
            <a:pPr lvl="0"/>
            <a:r>
              <a:rPr lang="it-IT" dirty="0" smtClean="0"/>
              <a:t>Il momento in cui mi sono sentito più sincero è </a:t>
            </a:r>
            <a:r>
              <a:rPr lang="it-IT" dirty="0" err="1" smtClean="0"/>
              <a:t>stato……</a:t>
            </a:r>
            <a:endParaRPr lang="it-IT" dirty="0" smtClean="0"/>
          </a:p>
          <a:p>
            <a:r>
              <a:rPr lang="it-IT" dirty="0" smtClean="0"/>
              <a:t>Il momento in cui mi sono arrabbiato è </a:t>
            </a:r>
            <a:r>
              <a:rPr lang="it-IT" dirty="0" err="1" smtClean="0"/>
              <a:t>stato……</a:t>
            </a:r>
            <a:r>
              <a:rPr lang="it-IT" dirty="0" smtClean="0"/>
              <a:t>.</a:t>
            </a:r>
          </a:p>
          <a:p>
            <a:pPr>
              <a:buNone/>
            </a:pPr>
            <a:r>
              <a:rPr lang="it-IT" dirty="0" smtClean="0"/>
              <a:t> </a:t>
            </a:r>
          </a:p>
          <a:p>
            <a:endParaRPr lang="it-IT" dirty="0"/>
          </a:p>
        </p:txBody>
      </p:sp>
      <p:sp>
        <p:nvSpPr>
          <p:cNvPr id="4" name="Ovale 3"/>
          <p:cNvSpPr/>
          <p:nvPr/>
        </p:nvSpPr>
        <p:spPr>
          <a:xfrm>
            <a:off x="8001024" y="142852"/>
            <a:ext cx="648072" cy="62797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Segnaposto piè di pagina 4"/>
          <p:cNvSpPr>
            <a:spLocks noGrp="1"/>
          </p:cNvSpPr>
          <p:nvPr>
            <p:ph type="ftr" sz="quarter" idx="11"/>
          </p:nvPr>
        </p:nvSpPr>
        <p:spPr/>
        <p:txBody>
          <a:bodyPr/>
          <a:lstStyle/>
          <a:p>
            <a:r>
              <a:rPr lang="it-IT" smtClean="0"/>
              <a:t>Tiziana Bruni</a:t>
            </a:r>
            <a:endParaRPr lang="it-IT"/>
          </a:p>
        </p:txBody>
      </p:sp>
      <p:sp>
        <p:nvSpPr>
          <p:cNvPr id="6" name="Segnaposto numero diapositiva 5"/>
          <p:cNvSpPr>
            <a:spLocks noGrp="1"/>
          </p:cNvSpPr>
          <p:nvPr>
            <p:ph type="sldNum" sz="quarter" idx="12"/>
          </p:nvPr>
        </p:nvSpPr>
        <p:spPr/>
        <p:txBody>
          <a:bodyPr>
            <a:normAutofit fontScale="85000" lnSpcReduction="20000"/>
          </a:bodyPr>
          <a:lstStyle/>
          <a:p>
            <a:fld id="{8B67DE52-4030-45F6-AEC7-B3A943973D1B}" type="slidenum">
              <a:rPr lang="it-IT" smtClean="0"/>
              <a:pPr/>
              <a:t>8</a:t>
            </a:fld>
            <a:endParaRPr lang="it-IT"/>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https://encrypted-tbn1.gstatic.com/images?q=tbn:ANd9GcRYRxcBd93vZL83gqCRZdVmaTbEFRjuZ5QxACFT3RtQvW1AC7SN"/>
          <p:cNvPicPr/>
          <p:nvPr/>
        </p:nvPicPr>
        <p:blipFill>
          <a:blip r:embed="rId2" cstate="print"/>
          <a:srcRect/>
          <a:stretch>
            <a:fillRect/>
          </a:stretch>
        </p:blipFill>
        <p:spPr bwMode="auto">
          <a:xfrm>
            <a:off x="1475656" y="404664"/>
            <a:ext cx="7309320" cy="5832648"/>
          </a:xfrm>
          <a:prstGeom prst="rect">
            <a:avLst/>
          </a:prstGeom>
          <a:noFill/>
          <a:ln w="9525">
            <a:noFill/>
            <a:miter lim="800000"/>
            <a:headEnd/>
            <a:tailEnd/>
          </a:ln>
        </p:spPr>
      </p:pic>
      <p:sp>
        <p:nvSpPr>
          <p:cNvPr id="4" name="Titolo 3"/>
          <p:cNvSpPr>
            <a:spLocks noGrp="1"/>
          </p:cNvSpPr>
          <p:nvPr>
            <p:ph type="title"/>
          </p:nvPr>
        </p:nvSpPr>
        <p:spPr>
          <a:xfrm>
            <a:off x="4067944" y="332656"/>
            <a:ext cx="3600400" cy="792088"/>
          </a:xfrm>
        </p:spPr>
        <p:txBody>
          <a:bodyPr/>
          <a:lstStyle/>
          <a:p>
            <a:r>
              <a:rPr lang="it-IT" dirty="0" smtClean="0">
                <a:solidFill>
                  <a:srgbClr val="C00000"/>
                </a:solidFill>
                <a:latin typeface="Calibri" pitchFamily="34" charset="0"/>
              </a:rPr>
              <a:t>MODULO 2</a:t>
            </a:r>
            <a:endParaRPr lang="it-IT" dirty="0">
              <a:solidFill>
                <a:srgbClr val="C00000"/>
              </a:solidFill>
              <a:latin typeface="Calibri" pitchFamily="34" charset="0"/>
            </a:endParaRPr>
          </a:p>
        </p:txBody>
      </p:sp>
      <p:sp>
        <p:nvSpPr>
          <p:cNvPr id="6" name="CasellaDiTesto 5"/>
          <p:cNvSpPr txBox="1"/>
          <p:nvPr/>
        </p:nvSpPr>
        <p:spPr>
          <a:xfrm>
            <a:off x="683568" y="3501008"/>
            <a:ext cx="3024336" cy="2308324"/>
          </a:xfrm>
          <a:prstGeom prst="rect">
            <a:avLst/>
          </a:prstGeom>
          <a:solidFill>
            <a:srgbClr val="C00000"/>
          </a:solidFill>
          <a:ln w="22225" cmpd="sng">
            <a:solidFill>
              <a:srgbClr val="FF0000"/>
            </a:solidFill>
          </a:ln>
        </p:spPr>
        <p:txBody>
          <a:bodyPr wrap="square" rtlCol="0">
            <a:spAutoFit/>
          </a:bodyPr>
          <a:lstStyle/>
          <a:p>
            <a:r>
              <a:rPr lang="it-IT" dirty="0" smtClean="0"/>
              <a:t>Contenuti</a:t>
            </a:r>
          </a:p>
          <a:p>
            <a:endParaRPr lang="it-IT" dirty="0" smtClean="0"/>
          </a:p>
          <a:p>
            <a:pPr>
              <a:buFont typeface="Arial" pitchFamily="34" charset="0"/>
              <a:buChar char="•"/>
            </a:pPr>
            <a:r>
              <a:rPr lang="it-IT" dirty="0" smtClean="0"/>
              <a:t> </a:t>
            </a:r>
            <a:r>
              <a:rPr lang="it-IT" b="1" dirty="0" smtClean="0">
                <a:latin typeface="Calibri" pitchFamily="34" charset="0"/>
              </a:rPr>
              <a:t>Io sono</a:t>
            </a:r>
          </a:p>
          <a:p>
            <a:pPr>
              <a:buFont typeface="Arial" pitchFamily="34" charset="0"/>
              <a:buChar char="•"/>
            </a:pPr>
            <a:r>
              <a:rPr lang="it-IT" b="1" dirty="0" smtClean="0">
                <a:latin typeface="Calibri" pitchFamily="34" charset="0"/>
              </a:rPr>
              <a:t> </a:t>
            </a:r>
            <a:r>
              <a:rPr lang="it-IT" b="1" dirty="0" err="1" smtClean="0">
                <a:latin typeface="Calibri" pitchFamily="34" charset="0"/>
              </a:rPr>
              <a:t>Fotolinguaggio</a:t>
            </a:r>
            <a:endParaRPr lang="it-IT" b="1" dirty="0" smtClean="0">
              <a:latin typeface="Calibri" pitchFamily="34" charset="0"/>
            </a:endParaRPr>
          </a:p>
          <a:p>
            <a:pPr>
              <a:buFont typeface="Arial" pitchFamily="34" charset="0"/>
              <a:buChar char="•"/>
            </a:pPr>
            <a:r>
              <a:rPr lang="it-IT" b="1" dirty="0" smtClean="0">
                <a:latin typeface="Calibri" pitchFamily="34" charset="0"/>
              </a:rPr>
              <a:t> Raccontare ed Ascoltare</a:t>
            </a:r>
          </a:p>
          <a:p>
            <a:pPr>
              <a:buFont typeface="Arial" pitchFamily="34" charset="0"/>
              <a:buChar char="•"/>
            </a:pPr>
            <a:endParaRPr lang="it-IT" dirty="0" smtClean="0"/>
          </a:p>
          <a:p>
            <a:pPr>
              <a:buFont typeface="Arial" pitchFamily="34" charset="0"/>
              <a:buChar char="•"/>
            </a:pPr>
            <a:endParaRPr lang="it-IT" dirty="0" smtClean="0"/>
          </a:p>
          <a:p>
            <a:pPr>
              <a:buFont typeface="Arial" pitchFamily="34" charset="0"/>
              <a:buChar char="•"/>
            </a:pPr>
            <a:endParaRPr lang="it-IT" dirty="0"/>
          </a:p>
        </p:txBody>
      </p:sp>
      <p:sp>
        <p:nvSpPr>
          <p:cNvPr id="5" name="CasellaDiTesto 4"/>
          <p:cNvSpPr txBox="1"/>
          <p:nvPr/>
        </p:nvSpPr>
        <p:spPr>
          <a:xfrm>
            <a:off x="1475656" y="1124744"/>
            <a:ext cx="7920880" cy="1969770"/>
          </a:xfrm>
          <a:prstGeom prst="rect">
            <a:avLst/>
          </a:prstGeom>
          <a:noFill/>
        </p:spPr>
        <p:txBody>
          <a:bodyPr wrap="square" rtlCol="0">
            <a:spAutoFit/>
          </a:bodyPr>
          <a:lstStyle/>
          <a:p>
            <a:r>
              <a:rPr lang="it-IT" sz="2400" dirty="0" smtClean="0">
                <a:solidFill>
                  <a:srgbClr val="002060"/>
                </a:solidFill>
                <a:latin typeface="Calibri" pitchFamily="34" charset="0"/>
              </a:rPr>
              <a:t>Tematica</a:t>
            </a:r>
          </a:p>
          <a:p>
            <a:endParaRPr lang="it-IT" sz="2400" dirty="0" smtClean="0">
              <a:latin typeface="Calibri" pitchFamily="34" charset="0"/>
            </a:endParaRPr>
          </a:p>
          <a:p>
            <a:r>
              <a:rPr lang="it-IT" sz="3200" dirty="0" smtClean="0">
                <a:solidFill>
                  <a:srgbClr val="C00000"/>
                </a:solidFill>
                <a:latin typeface="Calibri" pitchFamily="34" charset="0"/>
              </a:rPr>
              <a:t>Mi Presento</a:t>
            </a:r>
          </a:p>
          <a:p>
            <a:r>
              <a:rPr lang="it-IT" sz="2400" dirty="0" err="1" smtClean="0">
                <a:solidFill>
                  <a:srgbClr val="002060"/>
                </a:solidFill>
                <a:latin typeface="Calibri" pitchFamily="34" charset="0"/>
              </a:rPr>
              <a:t>n°</a:t>
            </a:r>
            <a:r>
              <a:rPr lang="it-IT" sz="2400" dirty="0" smtClean="0">
                <a:solidFill>
                  <a:srgbClr val="002060"/>
                </a:solidFill>
                <a:latin typeface="Calibri" pitchFamily="34" charset="0"/>
              </a:rPr>
              <a:t> 2 incontri</a:t>
            </a:r>
          </a:p>
          <a:p>
            <a:r>
              <a:rPr lang="it-IT" dirty="0" smtClean="0">
                <a:solidFill>
                  <a:srgbClr val="002060"/>
                </a:solidFill>
                <a:latin typeface="Calibri" pitchFamily="34" charset="0"/>
              </a:rPr>
              <a:t>Totale impegno  </a:t>
            </a:r>
            <a:r>
              <a:rPr lang="it-IT" b="1" dirty="0" smtClean="0">
                <a:solidFill>
                  <a:srgbClr val="002060"/>
                </a:solidFill>
                <a:latin typeface="Calibri" pitchFamily="34" charset="0"/>
              </a:rPr>
              <a:t>3 ore e 20 minuti</a:t>
            </a:r>
            <a:endParaRPr lang="it-IT" b="1" dirty="0">
              <a:solidFill>
                <a:srgbClr val="002060"/>
              </a:solidFill>
              <a:latin typeface="Calibri" pitchFamily="34" charset="0"/>
            </a:endParaRPr>
          </a:p>
        </p:txBody>
      </p:sp>
      <p:sp>
        <p:nvSpPr>
          <p:cNvPr id="2" name="Segnaposto piè di pagina 1"/>
          <p:cNvSpPr>
            <a:spLocks noGrp="1"/>
          </p:cNvSpPr>
          <p:nvPr>
            <p:ph type="ftr" sz="quarter" idx="11"/>
          </p:nvPr>
        </p:nvSpPr>
        <p:spPr/>
        <p:txBody>
          <a:bodyPr/>
          <a:lstStyle/>
          <a:p>
            <a:r>
              <a:rPr lang="it-IT" smtClean="0"/>
              <a:t>Tiziana Bruni</a:t>
            </a:r>
            <a:endParaRPr lang="it-IT"/>
          </a:p>
        </p:txBody>
      </p:sp>
      <p:sp>
        <p:nvSpPr>
          <p:cNvPr id="3" name="Segnaposto numero diapositiva 2"/>
          <p:cNvSpPr>
            <a:spLocks noGrp="1"/>
          </p:cNvSpPr>
          <p:nvPr>
            <p:ph type="sldNum" sz="quarter" idx="12"/>
          </p:nvPr>
        </p:nvSpPr>
        <p:spPr/>
        <p:txBody>
          <a:bodyPr>
            <a:normAutofit fontScale="85000" lnSpcReduction="20000"/>
          </a:bodyPr>
          <a:lstStyle/>
          <a:p>
            <a:fld id="{8B67DE52-4030-45F6-AEC7-B3A943973D1B}" type="slidenum">
              <a:rPr lang="it-IT" smtClean="0"/>
              <a:pPr/>
              <a:t>9</a:t>
            </a:fld>
            <a:endParaRPr lang="it-IT"/>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Luna">
  <a:themeElements>
    <a:clrScheme name="Astr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Luna">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Lun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1588</TotalTime>
  <Words>1413</Words>
  <Application>Microsoft Office PowerPoint</Application>
  <PresentationFormat>Presentazione su schermo (4:3)</PresentationFormat>
  <Paragraphs>316</Paragraphs>
  <Slides>15</Slides>
  <Notes>10</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15</vt:i4>
      </vt:variant>
    </vt:vector>
  </HeadingPairs>
  <TitlesOfParts>
    <vt:vector size="18" baseType="lpstr">
      <vt:lpstr>Luna</vt:lpstr>
      <vt:lpstr>Documento</vt:lpstr>
      <vt:lpstr>Diapositiva</vt:lpstr>
      <vt:lpstr>Presentazione standard di PowerPoint</vt:lpstr>
      <vt:lpstr>     Sala formazione del Dipartimento di Prevenzione Contrada Casalena (TE), 10 marzo 2017    </vt:lpstr>
      <vt:lpstr>Presentazione standard di PowerPoint</vt:lpstr>
      <vt:lpstr>Presentazione standard di PowerPoint</vt:lpstr>
      <vt:lpstr>Presentazione standard di PowerPoint</vt:lpstr>
      <vt:lpstr>  LE CARTE CHI SONO IO       Tempo di realizzazione  1 ora e 20  minuti Materiale :  carte dell’IO  </vt:lpstr>
      <vt:lpstr> </vt:lpstr>
      <vt:lpstr>QUESTIONARIO FEEDBACK </vt:lpstr>
      <vt:lpstr>MODULO 2</vt:lpstr>
      <vt:lpstr>CHI SONO IO</vt:lpstr>
      <vt:lpstr>FOTOLINGUAGGIO conoscersi attraverso un’immagine</vt:lpstr>
      <vt:lpstr>Presentazione standard di PowerPoint</vt:lpstr>
      <vt:lpstr>Presentazione standard di PowerPoint</vt:lpstr>
      <vt:lpstr>RACCCONTARE ED ASCOLTARE                             Racconto un episodio della mia vita</vt:lpstr>
      <vt:lpstr> Buon lavoro a Tutti 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utente</dc:creator>
  <cp:lastModifiedBy>Administrator</cp:lastModifiedBy>
  <cp:revision>473</cp:revision>
  <dcterms:created xsi:type="dcterms:W3CDTF">2016-01-20T14:26:36Z</dcterms:created>
  <dcterms:modified xsi:type="dcterms:W3CDTF">2017-03-14T08:16:06Z</dcterms:modified>
</cp:coreProperties>
</file>