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6"/>
  </p:notesMasterIdLst>
  <p:sldIdLst>
    <p:sldId id="293" r:id="rId2"/>
    <p:sldId id="295" r:id="rId3"/>
    <p:sldId id="291" r:id="rId4"/>
    <p:sldId id="283" r:id="rId5"/>
    <p:sldId id="287" r:id="rId6"/>
    <p:sldId id="284" r:id="rId7"/>
    <p:sldId id="296" r:id="rId8"/>
    <p:sldId id="265" r:id="rId9"/>
    <p:sldId id="285" r:id="rId10"/>
    <p:sldId id="286" r:id="rId11"/>
    <p:sldId id="259" r:id="rId12"/>
    <p:sldId id="274" r:id="rId13"/>
    <p:sldId id="275" r:id="rId14"/>
    <p:sldId id="279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>
      <p:cViewPr varScale="1">
        <p:scale>
          <a:sx n="64" d="100"/>
          <a:sy n="64" d="100"/>
        </p:scale>
        <p:origin x="-13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01A6B-6A50-4970-94DE-962AF32DC522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F7641-8413-4896-8830-147FAEF631E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8016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F7641-8413-4896-8830-147FAEF631EF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2082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Elementi distintivi delle azioni che caratterizzano il fenomeno</a:t>
            </a:r>
            <a:r>
              <a:rPr lang="it-IT" baseline="0" dirty="0" smtClean="0"/>
              <a:t> che si traduce in comportamenti di prepotenza di tipo verbale,fisico e psicologico. Disparità di forza tra chi attacca e chi subisce,l’</a:t>
            </a:r>
            <a:r>
              <a:rPr lang="it-IT" baseline="0" dirty="0" err="1" smtClean="0"/>
              <a:t>assimetria</a:t>
            </a:r>
            <a:r>
              <a:rPr lang="it-IT" baseline="0" dirty="0" smtClean="0"/>
              <a:t> di potere tra il bullo e la vittima la persona oggetto di prepotenza non è capace di difendersi da sola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F7641-8413-4896-8830-147FAEF631EF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087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Nell’elenco scegliere 3</a:t>
            </a:r>
            <a:r>
              <a:rPr lang="it-IT" baseline="0" dirty="0" smtClean="0"/>
              <a:t> esempi di bullismo e 3 che non lo sono.  </a:t>
            </a:r>
            <a:r>
              <a:rPr lang="it-IT" dirty="0" smtClean="0"/>
              <a:t>Riflessione per rilevare le differenze e valutazione  Non vengono</a:t>
            </a:r>
            <a:r>
              <a:rPr lang="it-IT" baseline="0" dirty="0" smtClean="0"/>
              <a:t> considerati casi di bullismo: litigi episodici, giochi di lotta alla pari, ragazzi egocentrici che non fanno prepotenze ad altri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F7641-8413-4896-8830-147FAEF631EF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9552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Segnare le caratteristiche del loro</a:t>
            </a:r>
            <a:r>
              <a:rPr lang="it-IT" baseline="0" dirty="0" smtClean="0"/>
              <a:t> gruppo ideale  divisione della classe in sottogruppi ( 4 o 5 ragazzi )in base al profilo scelto per riflessione.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F7641-8413-4896-8830-147FAEF631EF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9111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Riflettere sui vantaggi e svantaggi del modello scelto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F7641-8413-4896-8830-147FAEF631EF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0128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14/03/2017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it/url?url=http://www.giardinaggio.org/fiori/fiori-di-piante/tipi-di-fiori.asp&amp;rct=j&amp;frm=1&amp;q=&amp;esrc=s&amp;sa=U&amp;ei=d2bcVJG8BY6XatrQgvAL&amp;ved=0CBgQ9QEwAQ&amp;usg=AFQjCNH1N3sKOxGwZoSQtE5TxDjJ6oco9Q" TargetMode="Externa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url=http://www.mooseek.com/risorse/arte/fotografie/natura/fiori.htm&amp;rct=j&amp;frm=1&amp;q=&amp;esrc=s&amp;sa=U&amp;ei=d2bcVJG8BY6XatrQgvAL&amp;ved=0CBoQ9QEwAg&amp;usg=AFQjCNHIbENEVUkKqj92y4FUFcRqImVc5w" TargetMode="External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50904"/>
            <a:ext cx="8507288" cy="713800"/>
          </a:xfrm>
        </p:spPr>
        <p:txBody>
          <a:bodyPr>
            <a:noAutofit/>
          </a:bodyPr>
          <a:lstStyle/>
          <a:p>
            <a:pPr algn="ctr"/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200" i="1" dirty="0" smtClean="0">
                <a:latin typeface="Arial Rounded MT Bold" panose="020F0704030504030204" pitchFamily="34" charset="0"/>
              </a:rPr>
              <a:t>Benvenuti</a:t>
            </a:r>
            <a:endParaRPr lang="it-IT" sz="3200" i="1" dirty="0">
              <a:latin typeface="Arial Rounded MT Bold" panose="020F0704030504030204" pitchFamily="34" charset="0"/>
            </a:endParaRPr>
          </a:p>
        </p:txBody>
      </p:sp>
      <p:pic>
        <p:nvPicPr>
          <p:cNvPr id="5" name="Picture 19" descr="ANd9GcSFSM-jhREt0GJ7keZSpDthd-Is5Zo0qOjJKSTC7oHzxJ8aIr2TkJMafw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1" y="2001038"/>
            <a:ext cx="9112130" cy="357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0750" y="764704"/>
            <a:ext cx="9123249" cy="11620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400" dirty="0" smtClean="0">
                <a:solidFill>
                  <a:srgbClr val="FF0000"/>
                </a:solidFill>
              </a:rPr>
              <a:t>Formazione insegnanti</a:t>
            </a:r>
            <a:br>
              <a:rPr lang="it-IT" sz="2400" dirty="0" smtClean="0">
                <a:solidFill>
                  <a:srgbClr val="FF0000"/>
                </a:solidFill>
              </a:rPr>
            </a:br>
            <a:r>
              <a:rPr lang="it-IT" dirty="0" smtClean="0"/>
              <a:t>Prevenzione sociale primaria </a:t>
            </a:r>
            <a:r>
              <a:rPr lang="it-IT" sz="2100" dirty="0"/>
              <a:t>in ambito scolastico </a:t>
            </a:r>
            <a:r>
              <a:rPr lang="it-IT" sz="2100" dirty="0" smtClean="0"/>
              <a:t>: </a:t>
            </a:r>
            <a:r>
              <a:rPr lang="it-IT" sz="2100" dirty="0"/>
              <a:t>contrasto al </a:t>
            </a:r>
            <a:r>
              <a:rPr lang="it-IT" sz="2100" dirty="0" smtClean="0"/>
              <a:t>bullismo e </a:t>
            </a:r>
            <a:r>
              <a:rPr lang="it-IT" sz="2100" dirty="0" smtClean="0"/>
              <a:t>al cyber bullismo</a:t>
            </a:r>
            <a:endParaRPr lang="it-IT" sz="2100" dirty="0" smtClean="0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20751" y="5653047"/>
            <a:ext cx="9112130" cy="1180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800" dirty="0" smtClean="0">
                <a:solidFill>
                  <a:srgbClr val="FF0000"/>
                </a:solidFill>
              </a:rPr>
              <a:t>Relatrici ai corsi</a:t>
            </a:r>
          </a:p>
          <a:p>
            <a:pPr algn="ctr"/>
            <a:r>
              <a:rPr lang="it-IT" sz="1800" dirty="0" smtClean="0"/>
              <a:t>Tiziana Bruni-Maria </a:t>
            </a:r>
            <a:r>
              <a:rPr lang="it-IT" sz="1800" dirty="0"/>
              <a:t>De </a:t>
            </a:r>
            <a:r>
              <a:rPr lang="it-IT" sz="1800" dirty="0" err="1" smtClean="0"/>
              <a:t>Dominicis</a:t>
            </a:r>
            <a:r>
              <a:rPr lang="it-IT" sz="1800" dirty="0" smtClean="0"/>
              <a:t>- Francesca </a:t>
            </a:r>
            <a:r>
              <a:rPr lang="it-IT" sz="1800" dirty="0" err="1" smtClean="0"/>
              <a:t>Lupinetti</a:t>
            </a:r>
            <a:r>
              <a:rPr lang="it-IT" sz="1800" dirty="0" smtClean="0"/>
              <a:t>-Valentina </a:t>
            </a:r>
            <a:r>
              <a:rPr lang="it-IT" sz="1800" dirty="0" err="1" smtClean="0"/>
              <a:t>Iannetti</a:t>
            </a:r>
            <a:r>
              <a:rPr lang="it-IT" sz="1800" dirty="0" smtClean="0"/>
              <a:t>-Maria </a:t>
            </a:r>
            <a:r>
              <a:rPr lang="it-IT" sz="1800" dirty="0" err="1"/>
              <a:t>Pierannunzi</a:t>
            </a:r>
            <a:endParaRPr lang="it-IT" sz="1800" dirty="0"/>
          </a:p>
          <a:p>
            <a:pPr algn="ctr"/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365613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41175"/>
            <a:ext cx="8229600" cy="1143000"/>
          </a:xfrm>
          <a:ln w="50800">
            <a:solidFill>
              <a:srgbClr val="C00000"/>
            </a:solidFill>
            <a:prstDash val="sysDash"/>
          </a:ln>
        </p:spPr>
        <p:txBody>
          <a:bodyPr>
            <a:normAutofit/>
          </a:bodyPr>
          <a:lstStyle/>
          <a:p>
            <a:pPr algn="l"/>
            <a:r>
              <a:rPr lang="it-IT" sz="3600" dirty="0" smtClean="0"/>
              <a:t>Tutti contro uno</a:t>
            </a:r>
            <a:endParaRPr lang="it-IT" sz="3600" dirty="0"/>
          </a:p>
        </p:txBody>
      </p:sp>
      <p:pic>
        <p:nvPicPr>
          <p:cNvPr id="44034" name="Picture 2" descr="C:\Users\utente\Desktop\tutt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6900" y="41175"/>
            <a:ext cx="5169900" cy="6816825"/>
          </a:xfrm>
          <a:prstGeom prst="rect">
            <a:avLst/>
          </a:prstGeom>
          <a:noFill/>
        </p:spPr>
      </p:pic>
      <p:pic>
        <p:nvPicPr>
          <p:cNvPr id="15366" name="Picture 6" descr="Risultati immagini per immagine simboli bullismo tutti contro uno vignet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829096">
            <a:off x="546620" y="1900555"/>
            <a:ext cx="2466975" cy="1847851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 rot="10474815" flipV="1">
            <a:off x="522687" y="4312743"/>
            <a:ext cx="3044821" cy="14773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it-IT" b="1" dirty="0" smtClean="0">
                <a:solidFill>
                  <a:schemeClr val="tx2"/>
                </a:solidFill>
              </a:rPr>
              <a:t>   Scene di scuola….  </a:t>
            </a:r>
          </a:p>
          <a:p>
            <a:pPr lvl="0"/>
            <a:r>
              <a:rPr lang="it-IT" b="1" dirty="0" smtClean="0">
                <a:solidFill>
                  <a:schemeClr val="tx2"/>
                </a:solidFill>
              </a:rPr>
              <a:t>Scheda n 2</a:t>
            </a:r>
          </a:p>
          <a:p>
            <a:pPr lvl="0"/>
            <a:r>
              <a:rPr lang="it-IT" b="1" dirty="0" smtClean="0">
                <a:solidFill>
                  <a:schemeClr val="tx2"/>
                </a:solidFill>
              </a:rPr>
              <a:t>(compilazione in gruppo)</a:t>
            </a:r>
          </a:p>
          <a:p>
            <a:pPr lvl="0"/>
            <a:r>
              <a:rPr lang="it-IT" b="1" dirty="0" smtClean="0"/>
              <a:t>Tempo </a:t>
            </a:r>
            <a:r>
              <a:rPr lang="it-IT" b="1" dirty="0"/>
              <a:t>richiesto </a:t>
            </a:r>
            <a:r>
              <a:rPr lang="it-IT" b="1" dirty="0" smtClean="0"/>
              <a:t>30</a:t>
            </a:r>
            <a:r>
              <a:rPr lang="it-IT" b="1" dirty="0"/>
              <a:t>’</a:t>
            </a:r>
            <a:br>
              <a:rPr lang="it-IT" b="1" dirty="0"/>
            </a:b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7" name="Ovale 6"/>
          <p:cNvSpPr/>
          <p:nvPr/>
        </p:nvSpPr>
        <p:spPr>
          <a:xfrm>
            <a:off x="2660623" y="6080293"/>
            <a:ext cx="648072" cy="6279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365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Risultati immagini per immagini bullo e vitti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052736"/>
            <a:ext cx="6480720" cy="4698522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7524" y="548680"/>
            <a:ext cx="8409620" cy="864096"/>
          </a:xfrm>
        </p:spPr>
        <p:txBody>
          <a:bodyPr>
            <a:normAutofit fontScale="90000"/>
          </a:bodyPr>
          <a:lstStyle/>
          <a:p>
            <a:pPr algn="l"/>
            <a:r>
              <a:rPr lang="it-IT" sz="3100" b="1" dirty="0" smtClean="0">
                <a:solidFill>
                  <a:schemeClr val="tx1">
                    <a:lumMod val="95000"/>
                  </a:schemeClr>
                </a:solidFill>
              </a:rPr>
              <a:t>                             </a:t>
            </a:r>
            <a:r>
              <a:rPr lang="it-IT" sz="3100" b="1" dirty="0" smtClean="0">
                <a:solidFill>
                  <a:srgbClr val="FF0000"/>
                </a:solidFill>
              </a:rPr>
              <a:t/>
            </a:r>
            <a:br>
              <a:rPr lang="it-IT" sz="3100" b="1" dirty="0" smtClean="0">
                <a:solidFill>
                  <a:srgbClr val="FF0000"/>
                </a:solidFill>
              </a:rPr>
            </a:br>
            <a:r>
              <a:rPr lang="it-IT" sz="2400" dirty="0" smtClean="0">
                <a:solidFill>
                  <a:srgbClr val="FF0000"/>
                </a:solidFill>
              </a:rPr>
              <a:t> </a:t>
            </a:r>
            <a:br>
              <a:rPr lang="it-IT" sz="2400" dirty="0" smtClean="0">
                <a:solidFill>
                  <a:srgbClr val="FF0000"/>
                </a:solidFill>
              </a:rPr>
            </a:br>
            <a:r>
              <a:rPr lang="it-IT" sz="2400" dirty="0" smtClean="0">
                <a:solidFill>
                  <a:srgbClr val="FF0000"/>
                </a:solidFill>
              </a:rPr>
              <a:t/>
            </a:r>
            <a:br>
              <a:rPr lang="it-IT" sz="2400" dirty="0" smtClean="0">
                <a:solidFill>
                  <a:srgbClr val="FF0000"/>
                </a:solidFill>
              </a:rPr>
            </a:br>
            <a:r>
              <a:rPr lang="it-IT" sz="2400" dirty="0">
                <a:solidFill>
                  <a:srgbClr val="FF0000"/>
                </a:solidFill>
              </a:rPr>
              <a:t/>
            </a:r>
            <a:br>
              <a:rPr lang="it-IT" sz="2400" dirty="0">
                <a:solidFill>
                  <a:srgbClr val="FF0000"/>
                </a:solidFill>
              </a:rPr>
            </a:br>
            <a:r>
              <a:rPr lang="it-IT" sz="2000" b="1" dirty="0" smtClean="0">
                <a:solidFill>
                  <a:srgbClr val="FF0000"/>
                </a:solidFill>
              </a:rPr>
              <a:t>Materiale</a:t>
            </a:r>
            <a:r>
              <a:rPr lang="it-IT" sz="2000" b="1" dirty="0">
                <a:solidFill>
                  <a:schemeClr val="tx1">
                    <a:lumMod val="95000"/>
                  </a:schemeClr>
                </a:solidFill>
              </a:rPr>
              <a:t>: </a:t>
            </a:r>
            <a:r>
              <a:rPr lang="it-IT" sz="2000" b="1" dirty="0" smtClean="0">
                <a:solidFill>
                  <a:schemeClr val="tx1">
                    <a:lumMod val="95000"/>
                  </a:schemeClr>
                </a:solidFill>
              </a:rPr>
              <a:t>  n° 2 schede </a:t>
            </a:r>
            <a:r>
              <a:rPr lang="it-IT" sz="2000" b="1" dirty="0">
                <a:solidFill>
                  <a:schemeClr val="tx1">
                    <a:lumMod val="95000"/>
                  </a:schemeClr>
                </a:solidFill>
              </a:rPr>
              <a:t>operative </a:t>
            </a:r>
            <a:r>
              <a:rPr lang="it-IT" sz="2000" b="1" dirty="0" smtClean="0">
                <a:solidFill>
                  <a:schemeClr val="tx1">
                    <a:lumMod val="95000"/>
                  </a:schemeClr>
                </a:solidFill>
              </a:rPr>
              <a:t>strutturate</a:t>
            </a:r>
            <a:r>
              <a:rPr lang="it-IT" sz="2000" b="1" dirty="0" smtClean="0">
                <a:solidFill>
                  <a:schemeClr val="tx1">
                    <a:lumMod val="85000"/>
                  </a:schemeClr>
                </a:solidFill>
              </a:rPr>
              <a:t/>
            </a:r>
            <a:br>
              <a:rPr lang="it-IT" sz="2000" b="1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it-IT" sz="2000" b="1" dirty="0" smtClean="0">
                <a:solidFill>
                  <a:schemeClr val="tx1">
                    <a:lumMod val="85000"/>
                  </a:schemeClr>
                </a:solidFill>
              </a:rPr>
              <a:t/>
            </a:r>
            <a:br>
              <a:rPr lang="it-IT" sz="2000" b="1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it-IT" sz="2000" b="1" dirty="0" smtClean="0">
                <a:solidFill>
                  <a:schemeClr val="tx1">
                    <a:lumMod val="85000"/>
                  </a:schemeClr>
                </a:solidFill>
              </a:rPr>
              <a:t>Tempo richiesto: 1 h,20 </a:t>
            </a:r>
            <a:br>
              <a:rPr lang="it-IT" sz="2000" b="1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it-IT" sz="22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br>
              <a:rPr lang="it-IT" sz="2200" dirty="0" smtClean="0">
                <a:solidFill>
                  <a:schemeClr val="tx1">
                    <a:lumMod val="85000"/>
                  </a:schemeClr>
                </a:solidFill>
              </a:rPr>
            </a:br>
            <a:endParaRPr lang="it-IT" sz="2200" b="1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7524" y="1412776"/>
            <a:ext cx="9145016" cy="524604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it-IT" sz="2400" b="1" dirty="0"/>
          </a:p>
          <a:p>
            <a:pPr>
              <a:buNone/>
            </a:pPr>
            <a:endParaRPr lang="it-IT" sz="2400" b="1" dirty="0">
              <a:solidFill>
                <a:schemeClr val="bg1"/>
              </a:solidFill>
            </a:endParaRPr>
          </a:p>
          <a:p>
            <a:r>
              <a:rPr lang="it-IT" sz="2400" b="1" dirty="0" smtClean="0">
                <a:solidFill>
                  <a:srgbClr val="FF0000"/>
                </a:solidFill>
              </a:rPr>
              <a:t>Obiettivi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tx1">
                    <a:lumMod val="85000"/>
                  </a:schemeClr>
                </a:solidFill>
              </a:rPr>
              <a:t>- </a:t>
            </a:r>
            <a:r>
              <a:rPr lang="it-IT" sz="2400" b="1" dirty="0"/>
              <a:t>Individuare il profilo dei vari tipi di gruppo</a:t>
            </a:r>
          </a:p>
          <a:p>
            <a:pPr marL="0" indent="0">
              <a:buNone/>
            </a:pPr>
            <a:r>
              <a:rPr lang="it-IT" sz="2400" b="1" dirty="0"/>
              <a:t>- Riflettere sui  Vantaggi e svantaggi derivanti  dall’essere parte di un gruppo</a:t>
            </a:r>
          </a:p>
          <a:p>
            <a:pPr>
              <a:buNone/>
            </a:pPr>
            <a:endParaRPr lang="it-IT" sz="2400" b="1" dirty="0"/>
          </a:p>
          <a:p>
            <a:pPr>
              <a:buNone/>
            </a:pPr>
            <a:endParaRPr lang="it-IT" sz="2400" b="1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it-IT" sz="2400" b="1" dirty="0" smtClean="0">
                <a:solidFill>
                  <a:srgbClr val="FF0000"/>
                </a:solidFill>
              </a:rPr>
              <a:t>Modalità</a:t>
            </a:r>
          </a:p>
          <a:p>
            <a:pPr marL="0" indent="0">
              <a:buNone/>
            </a:pPr>
            <a:r>
              <a:rPr lang="it-IT" sz="2400" b="1" dirty="0" smtClean="0"/>
              <a:t>(Compilazione schede)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tx1">
                    <a:lumMod val="85000"/>
                  </a:schemeClr>
                </a:solidFill>
              </a:rPr>
              <a:t>- </a:t>
            </a:r>
            <a:r>
              <a:rPr lang="it-IT" sz="2400" b="1" dirty="0"/>
              <a:t>Lavoro individuale</a:t>
            </a:r>
          </a:p>
          <a:p>
            <a:pPr marL="0" indent="0">
              <a:buNone/>
            </a:pPr>
            <a:r>
              <a:rPr lang="it-IT" sz="2400" b="1" dirty="0"/>
              <a:t>- Lavoro di gruppo </a:t>
            </a:r>
          </a:p>
          <a:p>
            <a:pPr marL="0" indent="0">
              <a:buNone/>
            </a:pPr>
            <a:r>
              <a:rPr lang="it-IT" sz="2400" b="1" dirty="0"/>
              <a:t>- Lavoro collettivo (riferire in plenaria)</a:t>
            </a:r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endParaRPr lang="it-IT" sz="2400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it-IT" sz="2800" b="1" dirty="0" smtClean="0">
                <a:solidFill>
                  <a:srgbClr val="FF0000"/>
                </a:solidFill>
              </a:rPr>
              <a:t>Focus: </a:t>
            </a:r>
          </a:p>
          <a:p>
            <a:pPr marL="0" indent="0">
              <a:buNone/>
            </a:pPr>
            <a:r>
              <a:rPr lang="it-IT" sz="2400" b="1" dirty="0" smtClean="0"/>
              <a:t>Riflettere sulle dinamiche del gruppo di appartenenza di fronte a specifiche situazioni</a:t>
            </a:r>
          </a:p>
          <a:p>
            <a:endParaRPr lang="it-IT" sz="1800" dirty="0" smtClean="0"/>
          </a:p>
          <a:p>
            <a:endParaRPr lang="it-IT" sz="1800" dirty="0" smtClean="0"/>
          </a:p>
          <a:p>
            <a:endParaRPr lang="it-IT" sz="18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07504" y="29522"/>
            <a:ext cx="893311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400" b="1"/>
              <a:t>VORREI UNA CLASSE DOVE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/>
          <p:cNvSpPr txBox="1"/>
          <p:nvPr/>
        </p:nvSpPr>
        <p:spPr>
          <a:xfrm>
            <a:off x="1979712" y="5733256"/>
            <a:ext cx="5328592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-828601" y="476672"/>
            <a:ext cx="10454747" cy="664797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sz="2400" b="1" dirty="0" smtClean="0"/>
              <a:t>Vorrei una classe dove....</a:t>
            </a:r>
          </a:p>
          <a:p>
            <a:r>
              <a:rPr lang="it-IT" sz="2000" b="1" dirty="0" smtClean="0"/>
              <a:t>Scheda n1 individuale ( successivamente formare 4  gruppi in base a profili scelti) </a:t>
            </a:r>
            <a:endParaRPr lang="it-IT" sz="2000" b="1" dirty="0"/>
          </a:p>
        </p:txBody>
      </p:sp>
      <p:pic>
        <p:nvPicPr>
          <p:cNvPr id="34818" name="Picture 2" descr="C:\Users\utente\Desktop\img2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-12773"/>
            <a:ext cx="7214387" cy="666935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0" name="Immagine 9" descr="C:\Users\utente\Desktop\silhouett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484" y="5557435"/>
            <a:ext cx="3816424" cy="751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e 8"/>
          <p:cNvSpPr/>
          <p:nvPr/>
        </p:nvSpPr>
        <p:spPr>
          <a:xfrm>
            <a:off x="3102768" y="5669642"/>
            <a:ext cx="648072" cy="6279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70171" y="267197"/>
            <a:ext cx="4070628" cy="544764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b="1" dirty="0" smtClean="0"/>
              <a:t>       </a:t>
            </a:r>
            <a:r>
              <a:rPr lang="it-IT" sz="2400" b="1" dirty="0" smtClean="0"/>
              <a:t>Vorrei </a:t>
            </a:r>
            <a:r>
              <a:rPr lang="it-IT" sz="2400" b="1" dirty="0"/>
              <a:t>una classe </a:t>
            </a:r>
            <a:r>
              <a:rPr lang="it-IT" sz="2400" b="1" dirty="0" smtClean="0"/>
              <a:t>dove…</a:t>
            </a:r>
          </a:p>
          <a:p>
            <a:endParaRPr lang="it-IT" b="1" dirty="0" smtClean="0"/>
          </a:p>
          <a:p>
            <a:r>
              <a:rPr lang="it-IT" b="1" dirty="0"/>
              <a:t>Riflettere sui vantaggi e svantaggi del modello scelto</a:t>
            </a:r>
          </a:p>
          <a:p>
            <a:endParaRPr lang="it-IT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" y="5877271"/>
            <a:ext cx="9144000" cy="903093"/>
          </a:xfrm>
          <a:solidFill>
            <a:srgbClr val="C00000"/>
          </a:solidFill>
        </p:spPr>
        <p:txBody>
          <a:bodyPr>
            <a:noAutofit/>
          </a:bodyPr>
          <a:lstStyle/>
          <a:p>
            <a:pPr algn="l"/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>Scheda </a:t>
            </a:r>
            <a:r>
              <a:rPr lang="it-IT" sz="2400" b="1" dirty="0"/>
              <a:t>n 2 </a:t>
            </a:r>
            <a:br>
              <a:rPr lang="it-IT" sz="2400" b="1" dirty="0"/>
            </a:br>
            <a:r>
              <a:rPr lang="it-IT" sz="2400" b="1" dirty="0"/>
              <a:t>Lavoro di </a:t>
            </a:r>
            <a:r>
              <a:rPr lang="it-IT" sz="2400" b="1" dirty="0" smtClean="0"/>
              <a:t>gruppo ( in base </a:t>
            </a:r>
            <a:r>
              <a:rPr lang="it-IT" sz="2400" b="1" dirty="0"/>
              <a:t>al Profilo </a:t>
            </a:r>
            <a:r>
              <a:rPr lang="it-IT" sz="2400" b="1" dirty="0" smtClean="0"/>
              <a:t>scelto)</a:t>
            </a:r>
            <a:r>
              <a:rPr lang="it-IT" sz="2400" b="1" dirty="0"/>
              <a:t/>
            </a:r>
            <a:br>
              <a:rPr lang="it-IT" sz="2400" b="1" dirty="0"/>
            </a:br>
            <a:endParaRPr lang="it-IT" sz="2400" b="1" dirty="0"/>
          </a:p>
        </p:txBody>
      </p:sp>
      <p:pic>
        <p:nvPicPr>
          <p:cNvPr id="43010" name="Picture 2" descr="C:\Users\utente\Desktop\ipr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969" y="90068"/>
            <a:ext cx="4327447" cy="6020554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 rot="18977499">
            <a:off x="1772311" y="338584"/>
            <a:ext cx="874001" cy="1754326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7" name="Triangolo isoscele 6"/>
          <p:cNvSpPr/>
          <p:nvPr/>
        </p:nvSpPr>
        <p:spPr>
          <a:xfrm rot="2247124">
            <a:off x="701230" y="1976662"/>
            <a:ext cx="1990526" cy="1676153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 rot="1382936">
            <a:off x="2956325" y="2053304"/>
            <a:ext cx="1065516" cy="16175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8100392" y="476672"/>
            <a:ext cx="648072" cy="6279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5373216"/>
            <a:ext cx="5472608" cy="1182111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t-IT" sz="2800" i="1" dirty="0" smtClean="0">
                <a:solidFill>
                  <a:srgbClr val="FFC000"/>
                </a:solidFill>
              </a:rPr>
              <a:t>Buon lavoro a tutti </a:t>
            </a:r>
            <a:br>
              <a:rPr lang="it-IT" sz="2800" i="1" dirty="0" smtClean="0">
                <a:solidFill>
                  <a:srgbClr val="FFC000"/>
                </a:solidFill>
              </a:rPr>
            </a:br>
            <a:r>
              <a:rPr lang="it-IT" sz="2800" i="1" dirty="0" smtClean="0">
                <a:solidFill>
                  <a:srgbClr val="FFC000"/>
                </a:solidFill>
              </a:rPr>
              <a:t>e grazie per la cortese attenzione</a:t>
            </a:r>
            <a:endParaRPr lang="it-IT" sz="2800" i="1" dirty="0">
              <a:solidFill>
                <a:srgbClr val="FFC000"/>
              </a:solidFill>
            </a:endParaRPr>
          </a:p>
        </p:txBody>
      </p:sp>
      <p:pic>
        <p:nvPicPr>
          <p:cNvPr id="5" name="Picture 4" descr="J007875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99"/>
          <a:stretch>
            <a:fillRect/>
          </a:stretch>
        </p:blipFill>
        <p:spPr bwMode="auto">
          <a:xfrm>
            <a:off x="7020272" y="4581128"/>
            <a:ext cx="1786729" cy="216270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7" name="Picture 15" descr="ANd9GcT0S8PblBWzu-43dbKpeeZnR-INnj1Szlej42UdAO43qGsJd6DgW1Y6eSY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662473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317430" cy="5853113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it-IT" sz="2200" b="1" dirty="0" smtClean="0"/>
              <a:t>      </a:t>
            </a:r>
          </a:p>
          <a:p>
            <a:pPr marL="0" indent="0" algn="ctr">
              <a:buNone/>
            </a:pPr>
            <a:endParaRPr lang="it-IT" sz="28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it-IT" sz="3600" b="1" dirty="0" smtClean="0">
                <a:solidFill>
                  <a:schemeClr val="bg2"/>
                </a:solidFill>
              </a:rPr>
              <a:t>PROGETTO</a:t>
            </a:r>
          </a:p>
          <a:p>
            <a:pPr marL="0" indent="0" algn="ctr">
              <a:buNone/>
            </a:pPr>
            <a:r>
              <a:rPr lang="it-IT" sz="2100" b="1" dirty="0" err="1" smtClean="0">
                <a:solidFill>
                  <a:srgbClr val="C00000"/>
                </a:solidFill>
              </a:rPr>
              <a:t>aa.ss</a:t>
            </a:r>
            <a:r>
              <a:rPr lang="it-IT" sz="2100" b="1" dirty="0" smtClean="0">
                <a:solidFill>
                  <a:srgbClr val="C00000"/>
                </a:solidFill>
              </a:rPr>
              <a:t>. 2016-2017 2017-2018</a:t>
            </a:r>
          </a:p>
          <a:p>
            <a:pPr marL="0" indent="0" algn="ctr">
              <a:buNone/>
            </a:pPr>
            <a:endParaRPr lang="it-IT" sz="2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it-IT" b="1" dirty="0"/>
              <a:t>  </a:t>
            </a:r>
            <a:endParaRPr lang="it-IT" b="1" dirty="0" smtClean="0"/>
          </a:p>
          <a:p>
            <a:pPr marL="0" indent="0" algn="ctr">
              <a:buNone/>
            </a:pPr>
            <a:r>
              <a:rPr lang="it-IT" b="1" dirty="0" smtClean="0">
                <a:solidFill>
                  <a:schemeClr val="bg2"/>
                </a:solidFill>
              </a:rPr>
              <a:t>«</a:t>
            </a:r>
            <a:r>
              <a:rPr lang="it-IT" b="1" dirty="0">
                <a:solidFill>
                  <a:schemeClr val="bg2"/>
                </a:solidFill>
              </a:rPr>
              <a:t>Polis della legalità permanente:</a:t>
            </a:r>
          </a:p>
          <a:p>
            <a:pPr marL="0" indent="0" algn="ctr">
              <a:buNone/>
            </a:pPr>
            <a:r>
              <a:rPr lang="it-IT" b="1" dirty="0">
                <a:solidFill>
                  <a:schemeClr val="bg2"/>
                </a:solidFill>
              </a:rPr>
              <a:t>contrasto al bullismo</a:t>
            </a:r>
            <a:r>
              <a:rPr lang="it-IT" b="1" dirty="0" smtClean="0">
                <a:solidFill>
                  <a:schemeClr val="bg2"/>
                </a:solidFill>
              </a:rPr>
              <a:t>»</a:t>
            </a:r>
          </a:p>
          <a:p>
            <a:pPr marL="0" indent="0" algn="ctr">
              <a:buNone/>
            </a:pPr>
            <a:endParaRPr lang="it-IT" b="1" dirty="0" smtClean="0">
              <a:solidFill>
                <a:schemeClr val="bg2"/>
              </a:solidFill>
            </a:endParaRPr>
          </a:p>
          <a:p>
            <a:pPr marL="0" indent="0" algn="ctr">
              <a:buNone/>
            </a:pPr>
            <a:endParaRPr lang="it-IT" b="1" dirty="0" smtClean="0">
              <a:solidFill>
                <a:schemeClr val="bg2"/>
              </a:solidFill>
            </a:endParaRPr>
          </a:p>
          <a:p>
            <a:pPr marL="0" indent="0" algn="ctr">
              <a:buNone/>
            </a:pPr>
            <a:r>
              <a:rPr lang="it-IT" sz="2200" b="1" dirty="0" smtClean="0">
                <a:solidFill>
                  <a:srgbClr val="C00000"/>
                </a:solidFill>
              </a:rPr>
              <a:t>Ufficio </a:t>
            </a:r>
            <a:r>
              <a:rPr lang="it-IT" sz="2200" b="1" dirty="0">
                <a:solidFill>
                  <a:srgbClr val="C00000"/>
                </a:solidFill>
              </a:rPr>
              <a:t>scolastico </a:t>
            </a:r>
            <a:r>
              <a:rPr lang="it-IT" sz="2200" b="1" dirty="0" smtClean="0">
                <a:solidFill>
                  <a:srgbClr val="C00000"/>
                </a:solidFill>
              </a:rPr>
              <a:t>provinciale e l’ASL di Teramo in collaborazione con la Prefettura e le  </a:t>
            </a:r>
            <a:r>
              <a:rPr lang="it-IT" sz="2200" b="1" dirty="0">
                <a:solidFill>
                  <a:srgbClr val="C00000"/>
                </a:solidFill>
              </a:rPr>
              <a:t>Forze dell’0rdine </a:t>
            </a:r>
            <a:r>
              <a:rPr lang="en-US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en-US" sz="2200" b="1" dirty="0"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it-IT" sz="2200" b="1" dirty="0"/>
              <a:t>           </a:t>
            </a:r>
            <a:br>
              <a:rPr lang="it-IT" sz="2200" b="1" dirty="0"/>
            </a:br>
            <a:endParaRPr lang="it-IT" sz="2200" b="1" dirty="0" smtClean="0">
              <a:solidFill>
                <a:schemeClr val="bg2"/>
              </a:solidFill>
            </a:endParaRPr>
          </a:p>
          <a:p>
            <a:pPr marL="0" indent="0" algn="ctr">
              <a:buNone/>
            </a:pPr>
            <a:endParaRPr lang="it-IT" b="1" dirty="0" smtClean="0"/>
          </a:p>
          <a:p>
            <a:pPr marL="0" indent="0" algn="ctr">
              <a:buNone/>
            </a:pPr>
            <a:endParaRPr lang="it-IT" b="1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33652" y="548680"/>
            <a:ext cx="2853953" cy="542009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it-IT" sz="2400" b="1" dirty="0">
              <a:solidFill>
                <a:srgbClr val="FF0000"/>
              </a:solidFill>
            </a:endParaRPr>
          </a:p>
          <a:p>
            <a:endParaRPr lang="it-IT" sz="2400" b="1" dirty="0" smtClean="0">
              <a:solidFill>
                <a:srgbClr val="FF0000"/>
              </a:solidFill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Obiettivo generale dell’attività di prevenzione sociale</a:t>
            </a: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è la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it-IT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Prevenzione del disagio e </a:t>
            </a:r>
            <a:r>
              <a:rPr lang="it-IT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la promozione </a:t>
            </a:r>
            <a:r>
              <a:rPr lang="it-IT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del b</a:t>
            </a:r>
            <a:r>
              <a:rPr lang="en-US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enessere</a:t>
            </a:r>
            <a:r>
              <a:rPr lang="en-US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br>
              <a:rPr lang="en-US" sz="2400" b="1" dirty="0"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en-US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fisico</a:t>
            </a:r>
            <a:r>
              <a:rPr lang="en-US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, </a:t>
            </a:r>
            <a:r>
              <a:rPr lang="en-US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emotivo</a:t>
            </a:r>
            <a:r>
              <a:rPr lang="en-US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 e </a:t>
            </a:r>
            <a:r>
              <a:rPr lang="en-US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relazionale</a:t>
            </a:r>
            <a:r>
              <a:rPr lang="en-US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en-US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degli</a:t>
            </a:r>
            <a:r>
              <a:rPr lang="en-US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en-US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adolescenti</a:t>
            </a:r>
            <a:endParaRPr lang="it-IT" sz="2400" b="1" dirty="0"/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12610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508104" y="3134729"/>
            <a:ext cx="3635896" cy="207690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it-IT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it-IT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55240" y="5900827"/>
            <a:ext cx="9088760" cy="62380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>
                <a:solidFill>
                  <a:srgbClr val="FF0000"/>
                </a:solidFill>
              </a:rPr>
              <a:t/>
            </a:r>
            <a:br>
              <a:rPr lang="it-IT" sz="2700" b="1" dirty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800" b="1" i="1" dirty="0" smtClean="0"/>
              <a:t>Sala conferenze «V. De </a:t>
            </a:r>
            <a:r>
              <a:rPr lang="it-IT" sz="2800" b="1" i="1" dirty="0" err="1" smtClean="0"/>
              <a:t>Amicis</a:t>
            </a:r>
            <a:r>
              <a:rPr lang="it-IT" sz="2800" b="1" i="1" dirty="0" smtClean="0"/>
              <a:t>» DSB di </a:t>
            </a:r>
            <a:r>
              <a:rPr lang="it-IT" sz="2800" b="1" i="1" dirty="0"/>
              <a:t>Nereto (TE), 6 marzo 2017 </a:t>
            </a:r>
            <a:r>
              <a:rPr lang="it-IT" sz="2800" i="1" dirty="0"/>
              <a:t/>
            </a:r>
            <a:br>
              <a:rPr lang="it-IT" sz="2800" i="1" dirty="0"/>
            </a:br>
            <a:r>
              <a:rPr lang="it-IT" sz="2700" b="1" dirty="0">
                <a:solidFill>
                  <a:srgbClr val="FF0000"/>
                </a:solidFill>
              </a:rPr>
              <a:t/>
            </a:r>
            <a:br>
              <a:rPr lang="it-IT" sz="2700" b="1" dirty="0">
                <a:solidFill>
                  <a:srgbClr val="FF0000"/>
                </a:solidFill>
              </a:rPr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6" name="Segnaposto contenuto 5"/>
          <p:cNvSpPr txBox="1">
            <a:spLocks noGrp="1"/>
          </p:cNvSpPr>
          <p:nvPr>
            <p:ph sz="half" idx="1"/>
          </p:nvPr>
        </p:nvSpPr>
        <p:spPr>
          <a:xfrm>
            <a:off x="114222" y="2046"/>
            <a:ext cx="4817818" cy="56815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endParaRPr lang="it-IT" sz="2800" b="1" dirty="0" smtClean="0"/>
          </a:p>
          <a:p>
            <a:pPr marL="0" indent="0" algn="ctr">
              <a:buNone/>
            </a:pPr>
            <a:r>
              <a:rPr lang="it-IT" sz="2800" b="1" dirty="0" smtClean="0"/>
              <a:t>CORSO ANTIBULLISMO</a:t>
            </a:r>
          </a:p>
          <a:p>
            <a:pPr marL="0" indent="0" algn="ctr">
              <a:buNone/>
            </a:pPr>
            <a:r>
              <a:rPr lang="it-IT" sz="2800" b="1" dirty="0" smtClean="0"/>
              <a:t> PER LA SCUOLA SECONDARIA DI 1° GRADO</a:t>
            </a:r>
          </a:p>
          <a:p>
            <a:pPr algn="ctr"/>
            <a:endParaRPr lang="it-IT" b="1" dirty="0" smtClean="0"/>
          </a:p>
          <a:p>
            <a:pPr algn="ctr"/>
            <a:endParaRPr lang="it-IT" b="1" dirty="0"/>
          </a:p>
          <a:p>
            <a:pPr marL="0" indent="0" algn="ctr">
              <a:buNone/>
            </a:pPr>
            <a:endParaRPr lang="it-IT" b="1" dirty="0" smtClean="0"/>
          </a:p>
          <a:p>
            <a:pPr marL="0" indent="0" algn="ctr">
              <a:buNone/>
            </a:pPr>
            <a:r>
              <a:rPr lang="it-IT" sz="2800" b="1" dirty="0" smtClean="0"/>
              <a:t/>
            </a:r>
            <a:br>
              <a:rPr lang="it-IT" sz="2800" b="1" dirty="0" smtClean="0"/>
            </a:br>
            <a:r>
              <a:rPr lang="it-IT" sz="2400" dirty="0" smtClean="0"/>
              <a:t>Le </a:t>
            </a:r>
            <a:r>
              <a:rPr lang="it-IT" sz="2400" b="1" dirty="0" smtClean="0"/>
              <a:t>schede</a:t>
            </a:r>
            <a:r>
              <a:rPr lang="it-IT" sz="2400" dirty="0" smtClean="0"/>
              <a:t> del corso sono state selezionate dal libro</a:t>
            </a:r>
          </a:p>
          <a:p>
            <a:pPr marL="0" indent="0" algn="ctr">
              <a:buNone/>
            </a:pPr>
            <a:r>
              <a:rPr lang="it-IT" sz="2400" dirty="0" smtClean="0"/>
              <a:t> «Bullismo, Bullismi»</a:t>
            </a:r>
          </a:p>
          <a:p>
            <a:pPr marL="0" indent="0" algn="ctr">
              <a:buNone/>
            </a:pPr>
            <a:r>
              <a:rPr lang="it-IT" sz="2400" dirty="0" err="1" smtClean="0"/>
              <a:t>E.Boccoliero-M.Maggi</a:t>
            </a:r>
            <a:r>
              <a:rPr lang="it-IT" sz="2400" dirty="0" smtClean="0"/>
              <a:t> </a:t>
            </a:r>
            <a:endParaRPr lang="it-IT" sz="2400" b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07504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7169" name="Picture 1" descr="btsch0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1222"/>
            <a:ext cx="227808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6660232" y="3573016"/>
            <a:ext cx="2134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2"/>
                </a:solidFill>
              </a:rPr>
              <a:t>Relatrici </a:t>
            </a:r>
            <a:r>
              <a:rPr lang="it-IT" b="1" dirty="0" smtClean="0">
                <a:solidFill>
                  <a:schemeClr val="bg2"/>
                </a:solidFill>
              </a:rPr>
              <a:t>del corso</a:t>
            </a:r>
          </a:p>
          <a:p>
            <a:r>
              <a:rPr lang="it-IT" dirty="0" smtClean="0">
                <a:solidFill>
                  <a:schemeClr val="bg2"/>
                </a:solidFill>
              </a:rPr>
              <a:t>Maria </a:t>
            </a:r>
            <a:r>
              <a:rPr lang="it-IT" dirty="0">
                <a:solidFill>
                  <a:schemeClr val="bg2"/>
                </a:solidFill>
              </a:rPr>
              <a:t>De </a:t>
            </a:r>
            <a:r>
              <a:rPr lang="it-IT" dirty="0" err="1">
                <a:solidFill>
                  <a:schemeClr val="bg2"/>
                </a:solidFill>
              </a:rPr>
              <a:t>Dominicis</a:t>
            </a:r>
            <a:endParaRPr lang="it-IT" dirty="0">
              <a:solidFill>
                <a:schemeClr val="bg2"/>
              </a:solidFill>
            </a:endParaRPr>
          </a:p>
          <a:p>
            <a:r>
              <a:rPr lang="it-IT" dirty="0">
                <a:solidFill>
                  <a:schemeClr val="bg2"/>
                </a:solidFill>
              </a:rPr>
              <a:t>Francesca </a:t>
            </a:r>
            <a:r>
              <a:rPr lang="it-IT" dirty="0" err="1">
                <a:solidFill>
                  <a:schemeClr val="bg2"/>
                </a:solidFill>
              </a:rPr>
              <a:t>Lupinetti</a:t>
            </a:r>
            <a:endParaRPr lang="it-IT" dirty="0">
              <a:solidFill>
                <a:schemeClr val="bg2"/>
              </a:solidFill>
            </a:endParaRPr>
          </a:p>
          <a:p>
            <a:r>
              <a:rPr lang="it-IT" dirty="0">
                <a:solidFill>
                  <a:schemeClr val="bg2"/>
                </a:solidFill>
              </a:rPr>
              <a:t>Valentina </a:t>
            </a:r>
            <a:r>
              <a:rPr lang="it-IT" dirty="0" err="1">
                <a:solidFill>
                  <a:schemeClr val="bg2"/>
                </a:solidFill>
              </a:rPr>
              <a:t>Iannetti</a:t>
            </a:r>
            <a:endParaRPr lang="it-IT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64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614784" y="326976"/>
            <a:ext cx="7704856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pic>
        <p:nvPicPr>
          <p:cNvPr id="10242" name="Picture 2" descr="http://pad3.whstatic.com/images/thumb/9/97/Prevent-Being-a-Victim-of-Bullying-Step-3-Version-3.jpg/670px-Prevent-Being-a-Victim-of-Bullying-Step-3-Vers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514" y="2230925"/>
            <a:ext cx="8694966" cy="4294419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244916" cy="504056"/>
          </a:xfrm>
        </p:spPr>
        <p:txBody>
          <a:bodyPr>
            <a:normAutofit fontScale="90000"/>
          </a:bodyPr>
          <a:lstStyle/>
          <a:p>
            <a:r>
              <a:rPr lang="it-IT" sz="1400" b="1" dirty="0" smtClean="0"/>
              <a:t/>
            </a:r>
            <a:br>
              <a:rPr lang="it-IT" sz="1400" b="1" dirty="0" smtClean="0"/>
            </a:br>
            <a:r>
              <a:rPr lang="it-IT" sz="2000" b="1" dirty="0" smtClean="0"/>
              <a:t/>
            </a:r>
            <a:br>
              <a:rPr lang="it-IT" sz="2000" b="1" dirty="0" smtClean="0"/>
            </a:br>
            <a:r>
              <a:rPr lang="it-IT" sz="2000" b="1" dirty="0" smtClean="0"/>
              <a:t>ATTIVITA’ PER </a:t>
            </a:r>
            <a:r>
              <a:rPr lang="it-IT" sz="2000" b="1" dirty="0"/>
              <a:t>LA SUOLA SECONDARIA DI 1° </a:t>
            </a:r>
            <a:r>
              <a:rPr lang="it-IT" sz="2000" b="1" dirty="0" smtClean="0"/>
              <a:t>GRADO</a:t>
            </a:r>
            <a:r>
              <a:rPr lang="it-IT" sz="1600" b="1" dirty="0" smtClean="0">
                <a:effectLst/>
                <a:latin typeface="+mn-lt"/>
              </a:rPr>
              <a:t/>
            </a:r>
            <a:br>
              <a:rPr lang="it-IT" sz="1600" b="1" dirty="0" smtClean="0">
                <a:effectLst/>
                <a:latin typeface="+mn-lt"/>
              </a:rPr>
            </a:br>
            <a:endParaRPr lang="it-IT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23528" y="2448764"/>
            <a:ext cx="8568952" cy="400457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it-IT" sz="2800" b="1" dirty="0" smtClean="0">
                <a:solidFill>
                  <a:srgbClr val="FF0000"/>
                </a:solidFill>
              </a:rPr>
              <a:t>Obiettivi del corso</a:t>
            </a:r>
          </a:p>
          <a:p>
            <a:pPr algn="l"/>
            <a:endParaRPr lang="it-IT" sz="2800" dirty="0" smtClean="0">
              <a:solidFill>
                <a:srgbClr val="002060"/>
              </a:solidFill>
            </a:endParaRPr>
          </a:p>
          <a:p>
            <a:pPr algn="l">
              <a:buFont typeface="Wingdings" pitchFamily="2" charset="2"/>
              <a:buChar char="§"/>
            </a:pP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600" b="1" dirty="0" smtClean="0">
                <a:solidFill>
                  <a:srgbClr val="002060"/>
                </a:solidFill>
              </a:rPr>
              <a:t>Diffondere la conoscenza del fenomeno bullismo</a:t>
            </a:r>
          </a:p>
          <a:p>
            <a:pPr algn="l">
              <a:buFont typeface="Wingdings" pitchFamily="2" charset="2"/>
              <a:buChar char="§"/>
            </a:pPr>
            <a:endParaRPr lang="it-IT" sz="2600" b="1" dirty="0" smtClean="0">
              <a:solidFill>
                <a:srgbClr val="002060"/>
              </a:solidFill>
            </a:endParaRPr>
          </a:p>
          <a:p>
            <a:pPr algn="l">
              <a:buFont typeface="Wingdings" pitchFamily="2" charset="2"/>
              <a:buChar char="§"/>
            </a:pPr>
            <a:r>
              <a:rPr lang="it-IT" sz="2600" b="1" dirty="0" smtClean="0">
                <a:solidFill>
                  <a:srgbClr val="002060"/>
                </a:solidFill>
              </a:rPr>
              <a:t> Aumentare la consapevolezza del ruolo che ogni alunno</a:t>
            </a:r>
          </a:p>
          <a:p>
            <a:pPr algn="l"/>
            <a:r>
              <a:rPr lang="it-IT" sz="2600" b="1" dirty="0">
                <a:solidFill>
                  <a:srgbClr val="002060"/>
                </a:solidFill>
              </a:rPr>
              <a:t> </a:t>
            </a:r>
            <a:r>
              <a:rPr lang="it-IT" sz="2600" b="1" dirty="0" smtClean="0">
                <a:solidFill>
                  <a:srgbClr val="002060"/>
                </a:solidFill>
              </a:rPr>
              <a:t>  può avere in situazioni di prepotenza</a:t>
            </a:r>
          </a:p>
          <a:p>
            <a:pPr algn="l"/>
            <a:endParaRPr lang="it-IT" sz="2600" b="1" dirty="0" smtClean="0">
              <a:solidFill>
                <a:srgbClr val="002060"/>
              </a:solidFill>
            </a:endParaRPr>
          </a:p>
          <a:p>
            <a:pPr algn="l">
              <a:buFont typeface="Wingdings" pitchFamily="2" charset="2"/>
              <a:buChar char="§"/>
            </a:pPr>
            <a:r>
              <a:rPr lang="it-IT" sz="2600" b="1" dirty="0">
                <a:solidFill>
                  <a:srgbClr val="002060"/>
                </a:solidFill>
              </a:rPr>
              <a:t> </a:t>
            </a:r>
            <a:r>
              <a:rPr lang="it-IT" sz="2600" b="1" dirty="0" smtClean="0">
                <a:solidFill>
                  <a:srgbClr val="002060"/>
                </a:solidFill>
              </a:rPr>
              <a:t>Migliorare le relazioni all’interno del gruppo classe</a:t>
            </a:r>
          </a:p>
          <a:p>
            <a:pPr algn="l">
              <a:buFont typeface="Wingdings" pitchFamily="2" charset="2"/>
              <a:buChar char="§"/>
            </a:pPr>
            <a:endParaRPr lang="it-IT" sz="2600" b="1" dirty="0" smtClean="0">
              <a:solidFill>
                <a:srgbClr val="002060"/>
              </a:solidFill>
            </a:endParaRPr>
          </a:p>
          <a:p>
            <a:pPr algn="l">
              <a:buFont typeface="Wingdings" pitchFamily="2" charset="2"/>
              <a:buChar char="§"/>
            </a:pPr>
            <a:r>
              <a:rPr lang="it-IT" sz="2600" b="1" dirty="0" smtClean="0">
                <a:solidFill>
                  <a:srgbClr val="002060"/>
                </a:solidFill>
              </a:rPr>
              <a:t> Apprendere strategie per superare e/o gestire situazioni</a:t>
            </a:r>
          </a:p>
          <a:p>
            <a:pPr algn="l"/>
            <a:r>
              <a:rPr lang="it-IT" sz="2600" b="1" dirty="0">
                <a:solidFill>
                  <a:srgbClr val="002060"/>
                </a:solidFill>
              </a:rPr>
              <a:t> </a:t>
            </a:r>
            <a:r>
              <a:rPr lang="it-IT" sz="2600" b="1" dirty="0" smtClean="0">
                <a:solidFill>
                  <a:srgbClr val="002060"/>
                </a:solidFill>
              </a:rPr>
              <a:t>  di difficoltà</a:t>
            </a:r>
          </a:p>
          <a:p>
            <a:pPr algn="l">
              <a:buFont typeface="Wingdings" pitchFamily="2" charset="2"/>
              <a:buChar char="§"/>
            </a:pPr>
            <a:endParaRPr lang="it-IT" sz="2400" dirty="0" smtClean="0">
              <a:solidFill>
                <a:schemeClr val="tx1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97514" y="864002"/>
            <a:ext cx="878497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Il programma del corso prevede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n. 15   </a:t>
            </a:r>
            <a:r>
              <a:rPr lang="it-IT" dirty="0" smtClean="0"/>
              <a:t>incontri </a:t>
            </a:r>
            <a:r>
              <a:rPr lang="it-IT" dirty="0"/>
              <a:t>da realizzare in </a:t>
            </a:r>
            <a:r>
              <a:rPr lang="it-IT" dirty="0" smtClean="0"/>
              <a:t>classe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n. 6   moduli  raccolti </a:t>
            </a:r>
            <a:r>
              <a:rPr lang="it-IT" dirty="0"/>
              <a:t>in due </a:t>
            </a:r>
            <a:r>
              <a:rPr lang="it-IT" dirty="0" smtClean="0"/>
              <a:t>FASI</a:t>
            </a:r>
          </a:p>
          <a:p>
            <a:pPr algn="ctr"/>
            <a:r>
              <a:rPr lang="it-IT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519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tente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2314"/>
            <a:ext cx="8995498" cy="6662257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35696" y="1196752"/>
            <a:ext cx="8229600" cy="1143000"/>
          </a:xfrm>
        </p:spPr>
        <p:txBody>
          <a:bodyPr/>
          <a:lstStyle/>
          <a:p>
            <a:pPr algn="l"/>
            <a:r>
              <a:rPr lang="it-IT" b="1" dirty="0" smtClean="0">
                <a:solidFill>
                  <a:schemeClr val="bg1"/>
                </a:solidFill>
              </a:rPr>
              <a:t>MODULO 1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2276872"/>
            <a:ext cx="6048672" cy="444169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it-IT" sz="3300" b="1" dirty="0" smtClean="0">
                <a:solidFill>
                  <a:schemeClr val="bg1"/>
                </a:solidFill>
              </a:rPr>
              <a:t>Tematica  </a:t>
            </a:r>
          </a:p>
          <a:p>
            <a:pPr>
              <a:buNone/>
            </a:pPr>
            <a:r>
              <a:rPr lang="it-IT" sz="4800" b="1" dirty="0" smtClean="0">
                <a:solidFill>
                  <a:srgbClr val="FF0000"/>
                </a:solidFill>
              </a:rPr>
              <a:t>Cos’è il bullismo</a:t>
            </a:r>
            <a:r>
              <a:rPr lang="it-IT" b="1" dirty="0" smtClean="0">
                <a:solidFill>
                  <a:srgbClr val="FF0000"/>
                </a:solidFill>
              </a:rPr>
              <a:t>?</a:t>
            </a:r>
          </a:p>
          <a:p>
            <a:pPr>
              <a:buNone/>
            </a:pPr>
            <a:endParaRPr lang="it-IT" sz="23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it-IT" sz="2800" dirty="0" smtClean="0">
                <a:solidFill>
                  <a:schemeClr val="bg1"/>
                </a:solidFill>
              </a:rPr>
              <a:t>Il modulo prevede</a:t>
            </a:r>
          </a:p>
          <a:p>
            <a:pPr>
              <a:buNone/>
            </a:pPr>
            <a:r>
              <a:rPr lang="it-IT" sz="4200" dirty="0" smtClean="0">
                <a:solidFill>
                  <a:schemeClr val="bg1"/>
                </a:solidFill>
              </a:rPr>
              <a:t>n° 2 incontri</a:t>
            </a:r>
          </a:p>
          <a:p>
            <a:pPr>
              <a:buNone/>
            </a:pPr>
            <a:endParaRPr lang="it-IT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it-IT" sz="2600" dirty="0" smtClean="0">
                <a:solidFill>
                  <a:schemeClr val="bg1"/>
                </a:solidFill>
              </a:rPr>
              <a:t>Tempo  totale richiesto: </a:t>
            </a:r>
          </a:p>
          <a:p>
            <a:pPr>
              <a:buNone/>
            </a:pPr>
            <a:r>
              <a:rPr lang="it-IT" sz="2600" b="1" dirty="0" smtClean="0">
                <a:solidFill>
                  <a:schemeClr val="bg1"/>
                </a:solidFill>
              </a:rPr>
              <a:t>2 h e 40’ </a:t>
            </a:r>
          </a:p>
          <a:p>
            <a:pPr>
              <a:buNone/>
            </a:pPr>
            <a:r>
              <a:rPr lang="it-IT" dirty="0" smtClean="0">
                <a:solidFill>
                  <a:schemeClr val="bg1"/>
                </a:solidFill>
              </a:rPr>
              <a:t>  </a:t>
            </a:r>
          </a:p>
          <a:p>
            <a:pPr>
              <a:buNone/>
            </a:pP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726275" y="4293096"/>
            <a:ext cx="4248472" cy="230425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it-IT" sz="2400" b="1" dirty="0">
                <a:solidFill>
                  <a:schemeClr val="bg1"/>
                </a:solidFill>
              </a:rPr>
              <a:t>C</a:t>
            </a:r>
            <a:r>
              <a:rPr lang="it-IT" sz="2400" b="1" dirty="0" smtClean="0">
                <a:solidFill>
                  <a:schemeClr val="bg1"/>
                </a:solidFill>
              </a:rPr>
              <a:t>ontenuti delle SCHEDE:</a:t>
            </a:r>
          </a:p>
          <a:p>
            <a:pPr>
              <a:buNone/>
            </a:pPr>
            <a:endParaRPr lang="it-IT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smtClean="0">
                <a:solidFill>
                  <a:schemeClr val="bg1"/>
                </a:solidFill>
              </a:rPr>
              <a:t>N.1  E’ bullismo oppure no?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smtClean="0">
                <a:solidFill>
                  <a:schemeClr val="bg1"/>
                </a:solidFill>
              </a:rPr>
              <a:t>N.2  Scene di scuola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1"/>
                </a:solidFill>
              </a:rPr>
              <a:t>N.3 </a:t>
            </a:r>
            <a:r>
              <a:rPr lang="it-IT" sz="2400" dirty="0" smtClean="0">
                <a:solidFill>
                  <a:schemeClr val="bg1"/>
                </a:solidFill>
              </a:rPr>
              <a:t> Vorrei </a:t>
            </a:r>
            <a:r>
              <a:rPr lang="it-IT" sz="2400" dirty="0">
                <a:solidFill>
                  <a:schemeClr val="bg1"/>
                </a:solidFill>
              </a:rPr>
              <a:t>una classe dove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76857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tente\Desktop\bullismo-3-420x3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450077"/>
            <a:ext cx="8722282" cy="6191287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892480" cy="1656184"/>
          </a:xfrm>
        </p:spPr>
        <p:txBody>
          <a:bodyPr>
            <a:normAutofit fontScale="90000"/>
          </a:bodyPr>
          <a:lstStyle/>
          <a:p>
            <a:pPr algn="l"/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 </a:t>
            </a:r>
            <a:br>
              <a:rPr lang="it-IT" sz="2000" dirty="0" smtClean="0"/>
            </a:b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 smtClean="0"/>
              <a:t>    </a:t>
            </a:r>
            <a:br>
              <a:rPr lang="it-IT" sz="2000" dirty="0" smtClean="0"/>
            </a:br>
            <a:r>
              <a:rPr lang="it-IT" sz="2000" dirty="0" smtClean="0">
                <a:solidFill>
                  <a:srgbClr val="FF0000"/>
                </a:solidFill>
              </a:rPr>
              <a:t/>
            </a:r>
            <a:br>
              <a:rPr lang="it-IT" sz="2000" dirty="0" smtClean="0">
                <a:solidFill>
                  <a:srgbClr val="FF0000"/>
                </a:solidFill>
              </a:rPr>
            </a:br>
            <a:r>
              <a:rPr lang="it-IT" sz="2000" dirty="0" smtClean="0">
                <a:solidFill>
                  <a:srgbClr val="FF0000"/>
                </a:solidFill>
              </a:rPr>
              <a:t/>
            </a:r>
            <a:br>
              <a:rPr lang="it-IT" sz="2000" dirty="0" smtClean="0">
                <a:solidFill>
                  <a:srgbClr val="FF0000"/>
                </a:solidFill>
              </a:rPr>
            </a:br>
            <a:r>
              <a:rPr lang="it-IT" sz="2000" b="1" dirty="0" smtClean="0">
                <a:solidFill>
                  <a:schemeClr val="bg1"/>
                </a:solidFill>
              </a:rPr>
              <a:t>Tempo totale richiesto</a:t>
            </a:r>
            <a:r>
              <a:rPr lang="it-IT" sz="2000" b="1" dirty="0" smtClean="0"/>
              <a:t>  1 ,10 h</a:t>
            </a:r>
            <a:br>
              <a:rPr lang="it-IT" sz="2000" b="1" dirty="0" smtClean="0"/>
            </a:br>
            <a:r>
              <a:rPr lang="it-IT" sz="2000" dirty="0" smtClean="0">
                <a:solidFill>
                  <a:schemeClr val="bg1"/>
                </a:solidFill>
              </a:rPr>
              <a:t> </a:t>
            </a:r>
            <a:r>
              <a:rPr lang="it-IT" sz="2000" dirty="0" smtClean="0">
                <a:solidFill>
                  <a:srgbClr val="002060"/>
                </a:solidFill>
              </a:rPr>
              <a:t/>
            </a:r>
            <a:br>
              <a:rPr lang="it-IT" sz="2000" dirty="0" smtClean="0">
                <a:solidFill>
                  <a:srgbClr val="002060"/>
                </a:solidFill>
              </a:rPr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2492896"/>
            <a:ext cx="8229600" cy="4525963"/>
          </a:xfrm>
        </p:spPr>
        <p:txBody>
          <a:bodyPr>
            <a:norm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Obiettivo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it-IT" sz="2000" dirty="0" smtClean="0">
                <a:solidFill>
                  <a:schemeClr val="bg1"/>
                </a:solidFill>
              </a:rPr>
              <a:t>- </a:t>
            </a:r>
            <a:r>
              <a:rPr lang="it-IT" sz="2400" b="1" dirty="0" smtClean="0">
                <a:solidFill>
                  <a:schemeClr val="bg1"/>
                </a:solidFill>
              </a:rPr>
              <a:t>Distinguere il bullismo dal litigio alla pari tra compagni</a:t>
            </a:r>
          </a:p>
          <a:p>
            <a:r>
              <a:rPr lang="it-IT" sz="2400" b="1" dirty="0" smtClean="0">
                <a:solidFill>
                  <a:srgbClr val="FF0000"/>
                </a:solidFill>
              </a:rPr>
              <a:t> Modalità:</a:t>
            </a:r>
            <a:endParaRPr lang="it-IT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sz="1800" b="1" dirty="0" smtClean="0">
                <a:solidFill>
                  <a:schemeClr val="bg1"/>
                </a:solidFill>
              </a:rPr>
              <a:t>- Compilazione schede</a:t>
            </a:r>
          </a:p>
          <a:p>
            <a:pPr marL="0" indent="0">
              <a:buNone/>
            </a:pPr>
            <a:r>
              <a:rPr lang="it-IT" sz="1800" b="1" dirty="0" smtClean="0">
                <a:solidFill>
                  <a:schemeClr val="bg1"/>
                </a:solidFill>
              </a:rPr>
              <a:t>- </a:t>
            </a:r>
            <a:r>
              <a:rPr lang="it-IT" sz="2400" b="1" dirty="0" smtClean="0">
                <a:solidFill>
                  <a:schemeClr val="bg1"/>
                </a:solidFill>
              </a:rPr>
              <a:t>Lavoro in sottogruppi   di 3 o 4 ragazzi  (divisione casuale)</a:t>
            </a:r>
          </a:p>
          <a:p>
            <a:pPr marL="0" indent="0">
              <a:buNone/>
            </a:pPr>
            <a:r>
              <a:rPr lang="it-IT" sz="2400" b="1" dirty="0" smtClean="0">
                <a:solidFill>
                  <a:schemeClr val="bg1"/>
                </a:solidFill>
              </a:rPr>
              <a:t>- Lavoro con tutto il gruppo-classe</a:t>
            </a:r>
          </a:p>
          <a:p>
            <a:r>
              <a:rPr lang="it-IT" sz="2400" b="1" dirty="0">
                <a:solidFill>
                  <a:srgbClr val="FF0000"/>
                </a:solidFill>
              </a:rPr>
              <a:t>Focus : </a:t>
            </a:r>
            <a:r>
              <a:rPr lang="it-IT" sz="2400" b="1" dirty="0" smtClean="0"/>
              <a:t>Rilevare la specificità degli elementi che definiscono il fenomeno</a:t>
            </a:r>
          </a:p>
        </p:txBody>
      </p:sp>
      <p:sp>
        <p:nvSpPr>
          <p:cNvPr id="4" name="Rettangolo 3"/>
          <p:cNvSpPr/>
          <p:nvPr/>
        </p:nvSpPr>
        <p:spPr>
          <a:xfrm>
            <a:off x="323528" y="1196752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it-IT" b="1" dirty="0" smtClean="0">
                <a:solidFill>
                  <a:srgbClr val="FF0000"/>
                </a:solidFill>
              </a:rPr>
              <a:t>Materiale :  </a:t>
            </a:r>
            <a:r>
              <a:rPr lang="it-IT" b="1" dirty="0" smtClean="0"/>
              <a:t>1 scheda  operativa strutturata e 1 scheda/ fumetto</a:t>
            </a:r>
            <a:endParaRPr lang="it-IT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716016" y="5517232"/>
            <a:ext cx="2790056" cy="95410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bg1"/>
                </a:solidFill>
              </a:rPr>
              <a:t>INTENZIONALITA’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bg1"/>
                </a:solidFill>
              </a:rPr>
              <a:t>RIPETITIVITA’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bg1"/>
                </a:solidFill>
              </a:rPr>
              <a:t>DOMINANZA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bg1"/>
                </a:solidFill>
              </a:rPr>
              <a:t>ASSIMETRIA NELLA RELAZIONE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8194" name="AutoShape 2" descr="Risultati immagini per immagini bullo e vitti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cxnSp>
        <p:nvCxnSpPr>
          <p:cNvPr id="9" name="Connettore 4 8"/>
          <p:cNvCxnSpPr/>
          <p:nvPr/>
        </p:nvCxnSpPr>
        <p:spPr>
          <a:xfrm>
            <a:off x="2668682" y="5517232"/>
            <a:ext cx="1944216" cy="792088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323528" y="29815"/>
            <a:ext cx="857307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 E’BULLISMO </a:t>
            </a:r>
            <a:r>
              <a:rPr lang="it-IT" sz="2400" b="1" dirty="0"/>
              <a:t>OPPURE </a:t>
            </a:r>
            <a:r>
              <a:rPr lang="it-IT" sz="2400" b="1" dirty="0" smtClean="0"/>
              <a:t>NO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72131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Caratteristiche delle azioni di bullismo</a:t>
            </a:r>
            <a:br>
              <a:rPr lang="it-IT" b="1" dirty="0" smtClean="0">
                <a:solidFill>
                  <a:srgbClr val="FF0000"/>
                </a:solidFill>
              </a:rPr>
            </a:b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453650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Le azioni </a:t>
            </a:r>
            <a:r>
              <a:rPr lang="it-IT" dirty="0"/>
              <a:t>che caratterizzano il </a:t>
            </a:r>
            <a:r>
              <a:rPr lang="it-IT" dirty="0" smtClean="0"/>
              <a:t>fenomeno di bullismo si traducono </a:t>
            </a:r>
            <a:r>
              <a:rPr lang="it-IT" dirty="0"/>
              <a:t>in comportamenti di prepotenza di tipo </a:t>
            </a:r>
            <a:r>
              <a:rPr lang="it-IT" dirty="0" smtClean="0"/>
              <a:t>verbale, </a:t>
            </a:r>
            <a:r>
              <a:rPr lang="it-IT" dirty="0"/>
              <a:t>f</a:t>
            </a:r>
            <a:r>
              <a:rPr lang="it-IT" dirty="0" smtClean="0"/>
              <a:t>isico </a:t>
            </a:r>
            <a:r>
              <a:rPr lang="it-IT" dirty="0"/>
              <a:t>e </a:t>
            </a:r>
            <a:r>
              <a:rPr lang="it-IT" dirty="0" smtClean="0"/>
              <a:t>psicologico. Gli elementi </a:t>
            </a:r>
            <a:r>
              <a:rPr lang="it-IT" dirty="0"/>
              <a:t>distintivi </a:t>
            </a:r>
            <a:r>
              <a:rPr lang="it-IT" dirty="0" smtClean="0"/>
              <a:t>sono: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L’intenzione di ledere, di arrecare un </a:t>
            </a:r>
            <a:r>
              <a:rPr lang="it-IT" dirty="0"/>
              <a:t>danno (la disparità di forza tra chi attacca e chi </a:t>
            </a:r>
            <a:r>
              <a:rPr lang="it-IT" dirty="0" smtClean="0"/>
              <a:t>subisce;</a:t>
            </a:r>
            <a:endParaRPr lang="it-IT" dirty="0"/>
          </a:p>
          <a:p>
            <a:r>
              <a:rPr lang="it-IT" dirty="0" smtClean="0"/>
              <a:t>La </a:t>
            </a:r>
            <a:r>
              <a:rPr lang="it-IT" dirty="0" err="1" smtClean="0"/>
              <a:t>persecutorietà</a:t>
            </a:r>
            <a:r>
              <a:rPr lang="it-IT" dirty="0" smtClean="0"/>
              <a:t>, durata nel tempo;</a:t>
            </a:r>
          </a:p>
          <a:p>
            <a:r>
              <a:rPr lang="it-IT" dirty="0" smtClean="0"/>
              <a:t>L’asimmetria della relazione (la </a:t>
            </a:r>
            <a:r>
              <a:rPr lang="it-IT" dirty="0"/>
              <a:t>persona oggetto di prepotenza non è capace di difendersi da </a:t>
            </a:r>
            <a:r>
              <a:rPr lang="it-IT" dirty="0" smtClean="0"/>
              <a:t>sola).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sz="47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0" y="5445224"/>
            <a:ext cx="9396536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b="1" dirty="0" smtClean="0">
              <a:solidFill>
                <a:srgbClr val="FF0000"/>
              </a:solidFill>
            </a:endParaRPr>
          </a:p>
          <a:p>
            <a:r>
              <a:rPr lang="it-IT" b="1" dirty="0" smtClean="0">
                <a:solidFill>
                  <a:srgbClr val="FF0000"/>
                </a:solidFill>
              </a:rPr>
              <a:t>Il bullismo è </a:t>
            </a:r>
            <a:r>
              <a:rPr lang="it-IT" b="1" dirty="0">
                <a:solidFill>
                  <a:srgbClr val="FF0000"/>
                </a:solidFill>
              </a:rPr>
              <a:t>una patologia della relazione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/>
            </a:r>
            <a:br>
              <a:rPr lang="it-IT" b="1" dirty="0" smtClean="0">
                <a:solidFill>
                  <a:srgbClr val="FF0000"/>
                </a:solidFill>
              </a:rPr>
            </a:b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10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bullismo: illustrazione di abusi sui minori con il piccolo bambino seduto per terra e ombra aggressiva sul muro Vettorial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76" y="-291037"/>
            <a:ext cx="9014686" cy="6823817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605" y="3120872"/>
            <a:ext cx="7179689" cy="3819996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172" name="AutoShape 4" descr="Risultati immagini per immagini bullo e vitti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7174" name="AutoShape 6" descr="Risultati immagini per immagini bullo e vitti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7178" name="AutoShape 10" descr="Risultati immagini per immagini bullo e vitti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7180" name="AutoShape 12" descr="Risultati immagini per immagini bullo e vitti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87751" y="-144463"/>
            <a:ext cx="9073279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endParaRPr lang="it-IT" b="1" dirty="0"/>
          </a:p>
          <a:p>
            <a:pPr algn="ctr"/>
            <a:r>
              <a:rPr lang="it-IT" b="1" dirty="0" smtClean="0"/>
              <a:t>Scheda n.1  ( compilazione di gruppo) tempo 40’</a:t>
            </a:r>
            <a:endParaRPr lang="it-IT" b="1" dirty="0"/>
          </a:p>
        </p:txBody>
      </p:sp>
      <p:sp>
        <p:nvSpPr>
          <p:cNvPr id="2" name="Rettangolo 1"/>
          <p:cNvSpPr/>
          <p:nvPr/>
        </p:nvSpPr>
        <p:spPr>
          <a:xfrm>
            <a:off x="285139" y="668038"/>
            <a:ext cx="800421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E’ bullismo oppure no?</a:t>
            </a:r>
            <a:endParaRPr lang="it-IT" sz="2000" dirty="0">
              <a:solidFill>
                <a:schemeClr val="bg1"/>
              </a:solidFill>
            </a:endParaRPr>
          </a:p>
          <a:p>
            <a:pPr algn="ctr"/>
            <a:r>
              <a:rPr lang="it-IT" sz="2400" dirty="0">
                <a:solidFill>
                  <a:srgbClr val="FF0000"/>
                </a:solidFill>
              </a:rPr>
              <a:t>COSA E’ BULLISMO</a:t>
            </a:r>
            <a:r>
              <a:rPr lang="it-IT" sz="2400" dirty="0" smtClean="0">
                <a:solidFill>
                  <a:srgbClr val="FF0000"/>
                </a:solidFill>
              </a:rPr>
              <a:t>….COSA </a:t>
            </a:r>
            <a:r>
              <a:rPr lang="it-IT" sz="2400" dirty="0">
                <a:solidFill>
                  <a:srgbClr val="FF0000"/>
                </a:solidFill>
              </a:rPr>
              <a:t>NON E’ </a:t>
            </a:r>
            <a:r>
              <a:rPr lang="it-IT" sz="2400" dirty="0" smtClean="0">
                <a:solidFill>
                  <a:srgbClr val="FF0000"/>
                </a:solidFill>
              </a:rPr>
              <a:t>BULLISMO</a:t>
            </a:r>
          </a:p>
          <a:p>
            <a:pPr algn="ctr"/>
            <a:endParaRPr lang="it-IT" sz="2400" dirty="0" smtClean="0">
              <a:solidFill>
                <a:srgbClr val="FF0000"/>
              </a:solidFill>
            </a:endParaRPr>
          </a:p>
          <a:p>
            <a:pPr algn="ctr"/>
            <a:endParaRPr lang="it-IT" sz="2400" dirty="0" smtClean="0">
              <a:solidFill>
                <a:srgbClr val="FF0000"/>
              </a:solidFill>
            </a:endParaRPr>
          </a:p>
          <a:p>
            <a:pPr algn="ctr"/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11" name="Ovale 10"/>
          <p:cNvSpPr/>
          <p:nvPr/>
        </p:nvSpPr>
        <p:spPr>
          <a:xfrm>
            <a:off x="6514275" y="3319103"/>
            <a:ext cx="648072" cy="6279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611560" y="5589240"/>
            <a:ext cx="8352928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/>
          </a:p>
        </p:txBody>
      </p:sp>
      <p:pic>
        <p:nvPicPr>
          <p:cNvPr id="4" name="Immagine 3" descr="http://www.koinoscoop.it/wp-content/uploads/2014/09/bullismo_cyberbullism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927" y="823151"/>
            <a:ext cx="871296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445624" cy="1287016"/>
          </a:xfrm>
        </p:spPr>
        <p:txBody>
          <a:bodyPr>
            <a:normAutofit/>
          </a:bodyPr>
          <a:lstStyle/>
          <a:p>
            <a:pPr algn="l"/>
            <a:r>
              <a:rPr lang="it-IT" sz="1800" b="1" dirty="0" smtClean="0">
                <a:solidFill>
                  <a:srgbClr val="002060"/>
                </a:solidFill>
              </a:rPr>
              <a:t/>
            </a:r>
            <a:br>
              <a:rPr lang="it-IT" sz="1800" b="1" dirty="0" smtClean="0">
                <a:solidFill>
                  <a:srgbClr val="002060"/>
                </a:solidFill>
              </a:rPr>
            </a:br>
            <a:r>
              <a:rPr lang="it-IT" sz="2200" b="1" dirty="0">
                <a:solidFill>
                  <a:srgbClr val="FF0000"/>
                </a:solidFill>
              </a:rPr>
              <a:t>Materiale </a:t>
            </a:r>
            <a:r>
              <a:rPr lang="it-IT" sz="2200" b="1" dirty="0">
                <a:solidFill>
                  <a:schemeClr val="tx1">
                    <a:lumMod val="95000"/>
                  </a:schemeClr>
                </a:solidFill>
              </a:rPr>
              <a:t>: </a:t>
            </a:r>
            <a:r>
              <a:rPr lang="it-IT" sz="2200" b="1" dirty="0" smtClean="0">
                <a:solidFill>
                  <a:schemeClr val="tx1">
                    <a:lumMod val="95000"/>
                  </a:schemeClr>
                </a:solidFill>
              </a:rPr>
              <a:t>scheda operativa/fumetto</a:t>
            </a:r>
            <a:r>
              <a:rPr lang="it-IT" sz="2200" b="1" dirty="0" smtClean="0">
                <a:solidFill>
                  <a:srgbClr val="002060"/>
                </a:solidFill>
              </a:rPr>
              <a:t/>
            </a:r>
            <a:br>
              <a:rPr lang="it-IT" sz="2200" b="1" dirty="0" smtClean="0">
                <a:solidFill>
                  <a:srgbClr val="002060"/>
                </a:solidFill>
              </a:rPr>
            </a:br>
            <a:endParaRPr lang="it-IT" sz="2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1709608"/>
            <a:ext cx="8229600" cy="4887744"/>
          </a:xfrm>
        </p:spPr>
        <p:txBody>
          <a:bodyPr>
            <a:normAutofit/>
          </a:bodyPr>
          <a:lstStyle/>
          <a:p>
            <a:pPr>
              <a:buNone/>
            </a:pPr>
            <a:endParaRPr lang="it-IT" sz="18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it-IT" sz="18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it-IT" sz="1800" b="1" dirty="0" smtClean="0">
                <a:solidFill>
                  <a:srgbClr val="FF0000"/>
                </a:solidFill>
              </a:rPr>
              <a:t>Obiettivi</a:t>
            </a:r>
          </a:p>
          <a:p>
            <a:pPr marL="0" indent="0">
              <a:buNone/>
            </a:pPr>
            <a:r>
              <a:rPr lang="it-IT" sz="1800" b="1" dirty="0" smtClean="0"/>
              <a:t>- Analizzare il tema del bullismo con il linguaggio del fumetto</a:t>
            </a:r>
          </a:p>
          <a:p>
            <a:pPr marL="0" indent="0">
              <a:buNone/>
            </a:pPr>
            <a:r>
              <a:rPr lang="it-IT" sz="1800" b="1" dirty="0" smtClean="0"/>
              <a:t>- Riflettere sulla realtà scolastica in termini di bullismo</a:t>
            </a:r>
          </a:p>
          <a:p>
            <a:pPr>
              <a:buNone/>
            </a:pPr>
            <a:endParaRPr lang="it-IT" sz="1800" b="1" dirty="0" smtClean="0"/>
          </a:p>
          <a:p>
            <a:r>
              <a:rPr lang="it-IT" sz="1800" b="1" dirty="0" smtClean="0">
                <a:solidFill>
                  <a:srgbClr val="FF0000"/>
                </a:solidFill>
              </a:rPr>
              <a:t>Modalità</a:t>
            </a:r>
          </a:p>
          <a:p>
            <a:pPr marL="0" indent="0">
              <a:buNone/>
            </a:pPr>
            <a:r>
              <a:rPr lang="it-IT" sz="1800" b="1" dirty="0" smtClean="0">
                <a:solidFill>
                  <a:schemeClr val="bg1"/>
                </a:solidFill>
              </a:rPr>
              <a:t>(</a:t>
            </a:r>
            <a:r>
              <a:rPr lang="it-IT" sz="1800" b="1" dirty="0"/>
              <a:t>C</a:t>
            </a:r>
            <a:r>
              <a:rPr lang="it-IT" sz="1800" b="1" dirty="0" smtClean="0"/>
              <a:t>ompilazione scheda)</a:t>
            </a:r>
          </a:p>
          <a:p>
            <a:pPr marL="0" indent="0">
              <a:buNone/>
            </a:pPr>
            <a:r>
              <a:rPr lang="it-IT" sz="1800" dirty="0" smtClean="0"/>
              <a:t>- </a:t>
            </a:r>
            <a:r>
              <a:rPr lang="it-IT" sz="1800" b="1" dirty="0" smtClean="0"/>
              <a:t>Lavoro di gruppo: la comunicazione in una scena di bullismo</a:t>
            </a:r>
          </a:p>
          <a:p>
            <a:pPr marL="0" indent="0">
              <a:buNone/>
            </a:pPr>
            <a:r>
              <a:rPr lang="it-IT" sz="1800" b="1" dirty="0" smtClean="0"/>
              <a:t>- Lavoro in plenaria; commentare i vari lavori</a:t>
            </a:r>
          </a:p>
          <a:p>
            <a:pPr marL="0" indent="0">
              <a:buNone/>
            </a:pPr>
            <a:endParaRPr lang="it-IT" sz="1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it-IT" sz="1800" dirty="0" smtClean="0">
              <a:solidFill>
                <a:schemeClr val="bg1"/>
              </a:solidFill>
            </a:endParaRPr>
          </a:p>
          <a:p>
            <a:r>
              <a:rPr lang="it-IT" sz="1800" b="1" dirty="0" smtClean="0">
                <a:solidFill>
                  <a:srgbClr val="FF0000"/>
                </a:solidFill>
              </a:rPr>
              <a:t>Focus</a:t>
            </a:r>
            <a:r>
              <a:rPr lang="it-IT" sz="1800" b="1" dirty="0" smtClean="0"/>
              <a:t>:</a:t>
            </a:r>
          </a:p>
          <a:p>
            <a:r>
              <a:rPr lang="it-IT" sz="1800" b="1" dirty="0" smtClean="0"/>
              <a:t>Acquisire consapevolezza della problematica  trattata</a:t>
            </a:r>
          </a:p>
          <a:p>
            <a:endParaRPr lang="it-IT" sz="1800" b="1" dirty="0" smtClean="0"/>
          </a:p>
        </p:txBody>
      </p:sp>
      <p:sp>
        <p:nvSpPr>
          <p:cNvPr id="8" name="CasellaDiTesto 7"/>
          <p:cNvSpPr txBox="1"/>
          <p:nvPr/>
        </p:nvSpPr>
        <p:spPr>
          <a:xfrm>
            <a:off x="331813" y="159023"/>
            <a:ext cx="857307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SCENE DI SCUOLA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94414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2552</TotalTime>
  <Words>674</Words>
  <Application>Microsoft Office PowerPoint</Application>
  <PresentationFormat>Presentazione su schermo (4:3)</PresentationFormat>
  <Paragraphs>194</Paragraphs>
  <Slides>14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  Benvenuti</vt:lpstr>
      <vt:lpstr>Presentazione standard di PowerPoint</vt:lpstr>
      <vt:lpstr>     Sala conferenze «V. De Amicis» DSB di Nereto (TE), 6 marzo 2017    </vt:lpstr>
      <vt:lpstr>  ATTIVITA’ PER LA SUOLA SECONDARIA DI 1° GRADO </vt:lpstr>
      <vt:lpstr>MODULO 1</vt:lpstr>
      <vt:lpstr>              Tempo totale richiesto  1 ,10 h       </vt:lpstr>
      <vt:lpstr>Caratteristiche delle azioni di bullismo </vt:lpstr>
      <vt:lpstr>Presentazione standard di PowerPoint</vt:lpstr>
      <vt:lpstr> Materiale : scheda operativa/fumetto </vt:lpstr>
      <vt:lpstr>Tutti contro uno</vt:lpstr>
      <vt:lpstr>                                  Materiale:   n° 2 schede operative strutturate  Tempo richiesto: 1 h,20    </vt:lpstr>
      <vt:lpstr>Presentazione standard di PowerPoint</vt:lpstr>
      <vt:lpstr> Scheda n 2  Lavoro di gruppo ( in base al Profilo scelto) </vt:lpstr>
      <vt:lpstr>Buon lavoro a tutti  e grazie per la cortese attenzione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PROGETTO BULLISMO“Il più forte sono io… dico no al bullo e allo sballo”- prevenzione sociale primaria contro il fenomeno del bullismo e lo spaccio di sostanze tossiche in ambito scolastico</dc:title>
  <dc:creator>utente</dc:creator>
  <cp:lastModifiedBy>Administrator</cp:lastModifiedBy>
  <cp:revision>364</cp:revision>
  <dcterms:created xsi:type="dcterms:W3CDTF">2016-01-31T17:35:27Z</dcterms:created>
  <dcterms:modified xsi:type="dcterms:W3CDTF">2017-03-14T08:17:00Z</dcterms:modified>
</cp:coreProperties>
</file>