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54" y="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198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3694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942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348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7777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022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46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35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785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6940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72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242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57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42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2411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238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679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77BEE3C-70EE-4032-A6F1-16BB92E880A0}" type="datetimeFigureOut">
              <a:rPr lang="it-IT" smtClean="0"/>
              <a:t>03/11/2017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5721BB-F2E1-493E-9B5A-07C675E277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150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ttoressamartadimeo.i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415655" y="1610437"/>
            <a:ext cx="7260608" cy="2402006"/>
          </a:xfrm>
        </p:spPr>
        <p:txBody>
          <a:bodyPr/>
          <a:lstStyle/>
          <a:p>
            <a:r>
              <a:rPr lang="it-IT" sz="3600" dirty="0" smtClean="0"/>
              <a:t>MUTISMO SELETTIVO</a:t>
            </a:r>
            <a:br>
              <a:rPr lang="it-IT" sz="3600" dirty="0" smtClean="0"/>
            </a:br>
            <a:r>
              <a:rPr lang="it-IT" sz="4000" b="1" dirty="0" smtClean="0"/>
              <a:t>Come segnalare ed intervenire in classe</a:t>
            </a:r>
            <a:r>
              <a:rPr lang="it-IT" sz="4200" b="1" dirty="0" smtClean="0"/>
              <a:t/>
            </a:r>
            <a:br>
              <a:rPr lang="it-IT" sz="4200" b="1" dirty="0" smtClean="0"/>
            </a:br>
            <a:r>
              <a:rPr lang="it-IT" sz="2800" b="1" dirty="0" smtClean="0"/>
              <a:t>IL TRATTAMENTO</a:t>
            </a:r>
            <a:endParaRPr lang="it-IT" sz="28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730498" y="4612375"/>
            <a:ext cx="6815669" cy="982638"/>
          </a:xfrm>
        </p:spPr>
        <p:txBody>
          <a:bodyPr>
            <a:normAutofit/>
          </a:bodyPr>
          <a:lstStyle/>
          <a:p>
            <a:r>
              <a:rPr lang="it-IT" sz="1600" dirty="0" smtClean="0"/>
              <a:t>Dott.ssa Marta Di Meo</a:t>
            </a:r>
          </a:p>
          <a:p>
            <a:r>
              <a:rPr lang="it-IT" sz="1600" dirty="0"/>
              <a:t>P</a:t>
            </a:r>
            <a:r>
              <a:rPr lang="it-IT" sz="1600" dirty="0" smtClean="0"/>
              <a:t>sicologa, Psicoterapeuta Cognitivo-Comportamentale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79862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30301" y="762001"/>
            <a:ext cx="9601196" cy="3022600"/>
          </a:xfrm>
        </p:spPr>
        <p:txBody>
          <a:bodyPr>
            <a:normAutofit/>
          </a:bodyPr>
          <a:lstStyle/>
          <a:p>
            <a:pPr marL="0" indent="0"/>
            <a:r>
              <a:rPr lang="it-IT" sz="2400" dirty="0"/>
              <a:t> Il bambino </a:t>
            </a:r>
            <a:r>
              <a:rPr lang="it-IT" sz="2400" b="1" i="1" u="sng" dirty="0"/>
              <a:t>non sceglie </a:t>
            </a:r>
            <a:r>
              <a:rPr lang="it-IT" sz="2400" dirty="0"/>
              <a:t>volontariamente questi atteggiamenti</a:t>
            </a:r>
            <a:r>
              <a:rPr lang="it-IT" sz="2400" dirty="0" smtClean="0"/>
              <a:t>:</a:t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/>
              <a:t> NON PRENDETEVELA, NON CE L’HA CON VOI PERSONALENTE, 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ma </a:t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/>
              <a:t>     </a:t>
            </a:r>
            <a:r>
              <a:rPr lang="it-IT" sz="2400" dirty="0" smtClean="0"/>
              <a:t>Con </a:t>
            </a:r>
            <a:r>
              <a:rPr lang="it-IT" sz="2400" dirty="0"/>
              <a:t>ciò che la vostra figura rappresenta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30301" y="3987800"/>
            <a:ext cx="9601196" cy="3276600"/>
          </a:xfrm>
        </p:spPr>
        <p:txBody>
          <a:bodyPr/>
          <a:lstStyle/>
          <a:p>
            <a:r>
              <a:rPr lang="it-IT" dirty="0"/>
              <a:t>- Approfittare dei momenti di «confusione» per fare domande non strutturate ed improvvise, legate alla situazione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Il momento della colazione e della mensa sono ottimi!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426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1" y="1256731"/>
            <a:ext cx="9601196" cy="107817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sz="2700" dirty="0" smtClean="0"/>
              <a:t>2) Famiglia </a:t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>- mantenere il contatto costante con la scuola;</a:t>
            </a:r>
            <a:br>
              <a:rPr lang="it-IT" sz="2700" dirty="0" smtClean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 smtClean="0"/>
              <a:t>- mettersi «in gioco»;</a:t>
            </a:r>
            <a:br>
              <a:rPr lang="it-IT" sz="2700" dirty="0" smtClean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 smtClean="0"/>
              <a:t>- non chiedere al bambino «perché non parli?» – o asserire: «se parli a scuola ti dò un premio»; </a:t>
            </a:r>
            <a:br>
              <a:rPr lang="it-IT" sz="2700" dirty="0" smtClean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 smtClean="0"/>
              <a:t>- evitare di intervenire sempre ed anticipare le risposte; </a:t>
            </a:r>
            <a:br>
              <a:rPr lang="it-IT" sz="2700" dirty="0" smtClean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 smtClean="0"/>
              <a:t>- favorire incontri con coetanei al parco, a casa ed in vari contesti;</a:t>
            </a:r>
            <a:br>
              <a:rPr lang="it-IT" sz="2700" dirty="0" smtClean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 smtClean="0"/>
              <a:t>- favorire la conoscenza di «persone nuove»;</a:t>
            </a:r>
            <a:br>
              <a:rPr lang="it-IT" sz="2700" dirty="0" smtClean="0"/>
            </a:b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09701" y="3061837"/>
            <a:ext cx="9601196" cy="3664931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/>
              <a:t> </a:t>
            </a:r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sz="1600" dirty="0" smtClean="0"/>
          </a:p>
          <a:p>
            <a:pPr marL="0" indent="0" algn="ctr">
              <a:buNone/>
            </a:pPr>
            <a:endParaRPr lang="it-IT" sz="1600" dirty="0"/>
          </a:p>
          <a:p>
            <a:pPr marL="0" indent="0" algn="ctr">
              <a:buNone/>
            </a:pPr>
            <a:r>
              <a:rPr lang="it-IT" sz="1600" dirty="0" smtClean="0"/>
              <a:t>Dott.ssa </a:t>
            </a:r>
            <a:r>
              <a:rPr lang="it-IT" sz="1600" dirty="0"/>
              <a:t>Marta Di Meo - Psicologa, Psicoterapeuta Cognitivo-Comportamentale</a:t>
            </a:r>
          </a:p>
          <a:p>
            <a:pPr marL="0" indent="0" algn="ctr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83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1" y="512232"/>
            <a:ext cx="9601196" cy="1303867"/>
          </a:xfrm>
        </p:spPr>
        <p:txBody>
          <a:bodyPr/>
          <a:lstStyle/>
          <a:p>
            <a:r>
              <a:rPr lang="it-IT" dirty="0" smtClean="0"/>
              <a:t>3) Specialista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5401" y="1638300"/>
            <a:ext cx="9601196" cy="52197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dirty="0" smtClean="0"/>
          </a:p>
          <a:p>
            <a:pPr algn="ctr">
              <a:buFontTx/>
              <a:buChar char="-"/>
            </a:pPr>
            <a:r>
              <a:rPr lang="it-IT" sz="2600" dirty="0" smtClean="0"/>
              <a:t>Intervento sulla famiglia;</a:t>
            </a:r>
          </a:p>
          <a:p>
            <a:pPr algn="ctr">
              <a:buFontTx/>
              <a:buChar char="-"/>
            </a:pPr>
            <a:r>
              <a:rPr lang="it-IT" sz="2600" dirty="0" smtClean="0"/>
              <a:t>Intervento sul bambino;</a:t>
            </a:r>
          </a:p>
          <a:p>
            <a:pPr algn="ctr">
              <a:buFontTx/>
              <a:buChar char="-"/>
            </a:pPr>
            <a:r>
              <a:rPr lang="it-IT" sz="2600" dirty="0" smtClean="0"/>
              <a:t>- Intervento a scuola.</a:t>
            </a:r>
          </a:p>
          <a:p>
            <a:pPr algn="ctr">
              <a:buFontTx/>
              <a:buChar char="-"/>
            </a:pPr>
            <a:endParaRPr lang="it-IT" sz="2600" dirty="0"/>
          </a:p>
          <a:p>
            <a:pPr algn="ctr">
              <a:buFontTx/>
              <a:buChar char="-"/>
            </a:pPr>
            <a:r>
              <a:rPr lang="it-IT" sz="2600" b="1" i="1" u="sng" dirty="0" smtClean="0"/>
              <a:t>Brave </a:t>
            </a:r>
            <a:r>
              <a:rPr lang="it-IT" sz="2600" b="1" i="1" u="sng" dirty="0" err="1" smtClean="0"/>
              <a:t>Bunch</a:t>
            </a:r>
            <a:r>
              <a:rPr lang="it-IT" sz="2600" i="1" u="sng" dirty="0" smtClean="0"/>
              <a:t>: La prospettiva e l’intervento in USA</a:t>
            </a:r>
            <a:endParaRPr lang="it-IT" sz="2600" i="1" u="sng" dirty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sz="1700" dirty="0" smtClean="0"/>
              <a:t>Dott.ssa </a:t>
            </a:r>
            <a:r>
              <a:rPr lang="it-IT" sz="1700" dirty="0"/>
              <a:t>Marta Di </a:t>
            </a:r>
            <a:r>
              <a:rPr lang="it-IT" sz="1700" dirty="0" smtClean="0"/>
              <a:t>Meo - Psicologa</a:t>
            </a:r>
            <a:r>
              <a:rPr lang="it-IT" sz="1700" dirty="0"/>
              <a:t>, Psicoterapeuta Cognitivo-Comportamentale</a:t>
            </a:r>
          </a:p>
          <a:p>
            <a:endParaRPr lang="it-IT" sz="1700" dirty="0"/>
          </a:p>
        </p:txBody>
      </p:sp>
    </p:spTree>
    <p:extLst>
      <p:ext uri="{BB962C8B-B14F-4D97-AF65-F5344CB8AC3E}">
        <p14:creationId xmlns:p14="http://schemas.microsoft.com/office/powerpoint/2010/main" val="189564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2" y="1555338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Grazie per l’attenzione!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5402" y="1751714"/>
            <a:ext cx="9601196" cy="331893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b="1" dirty="0" smtClean="0"/>
              <a:t>Dott.ssa </a:t>
            </a:r>
            <a:r>
              <a:rPr lang="it-IT" b="1" dirty="0"/>
              <a:t>Marta Di Meo</a:t>
            </a:r>
          </a:p>
          <a:p>
            <a:pPr marL="0" indent="0" algn="ctr">
              <a:buNone/>
            </a:pPr>
            <a:r>
              <a:rPr lang="it-IT" b="1" dirty="0"/>
              <a:t>Psicologa, Psicoterapeuta </a:t>
            </a:r>
            <a:r>
              <a:rPr lang="it-IT" b="1" dirty="0" smtClean="0"/>
              <a:t>Cognitivo-Comportamentale</a:t>
            </a:r>
          </a:p>
          <a:p>
            <a:pPr marL="0" indent="0" algn="ctr">
              <a:buNone/>
            </a:pPr>
            <a:r>
              <a:rPr lang="it-IT" b="1" dirty="0" smtClean="0">
                <a:hlinkClick r:id="rId2"/>
              </a:rPr>
              <a:t>www.dottoressamartadimeo.it</a:t>
            </a:r>
            <a:endParaRPr lang="it-IT" b="1" dirty="0" smtClean="0"/>
          </a:p>
          <a:p>
            <a:pPr marL="0" indent="0" algn="ctr">
              <a:buNone/>
            </a:pPr>
            <a:r>
              <a:rPr lang="it-IT" b="1" dirty="0" smtClean="0"/>
              <a:t>328.9510093</a:t>
            </a:r>
            <a:endParaRPr lang="it-IT" b="1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7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4583" y="802689"/>
            <a:ext cx="9601196" cy="1303867"/>
          </a:xfrm>
        </p:spPr>
        <p:txBody>
          <a:bodyPr>
            <a:normAutofit fontScale="90000"/>
          </a:bodyPr>
          <a:lstStyle/>
          <a:p>
            <a:pPr algn="l"/>
            <a:r>
              <a:rPr lang="it-IT" dirty="0" smtClean="0"/>
              <a:t>                         Trattamento: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         1) </a:t>
            </a:r>
            <a:r>
              <a:rPr lang="it-IT" i="1" dirty="0" smtClean="0"/>
              <a:t>Scuola     2) Famiglia    3) Specialista</a:t>
            </a:r>
            <a:endParaRPr lang="it-IT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2915820"/>
          </a:xfrm>
        </p:spPr>
        <p:txBody>
          <a:bodyPr>
            <a:normAutofit fontScale="25000" lnSpcReduction="20000"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sz="9600" i="1" dirty="0" smtClean="0"/>
              <a:t>INTERVENTO PRECOCE E COLLABORAZIONE </a:t>
            </a:r>
            <a:r>
              <a:rPr lang="it-IT" sz="9600" dirty="0" smtClean="0"/>
              <a:t>sono fondamentali per aiutare il bambino </a:t>
            </a:r>
          </a:p>
          <a:p>
            <a:r>
              <a:rPr lang="it-IT" sz="9600" dirty="0" smtClean="0"/>
              <a:t>La </a:t>
            </a:r>
            <a:r>
              <a:rPr lang="it-IT" sz="9600" i="1" dirty="0" smtClean="0"/>
              <a:t>resistenza</a:t>
            </a:r>
            <a:r>
              <a:rPr lang="it-IT" sz="9600" dirty="0" smtClean="0"/>
              <a:t> da una delle parti comporta un rallentamento del lavoro ed un aumento della frustrazione </a:t>
            </a:r>
          </a:p>
          <a:p>
            <a:r>
              <a:rPr lang="it-IT" sz="9600" dirty="0" smtClean="0"/>
              <a:t>Ogni bambino è diverso e per ciascuno è necessario sviluppare un </a:t>
            </a:r>
            <a:r>
              <a:rPr lang="it-IT" sz="9600" i="1" dirty="0" smtClean="0"/>
              <a:t>piano d’intervento individualizzato</a:t>
            </a:r>
            <a:endParaRPr lang="it-IT" sz="9600" i="1" dirty="0"/>
          </a:p>
          <a:p>
            <a:endParaRPr lang="it-IT" sz="7400" dirty="0" smtClean="0"/>
          </a:p>
          <a:p>
            <a:pPr marL="0" indent="0" algn="ctr">
              <a:buNone/>
            </a:pPr>
            <a:r>
              <a:rPr lang="it-IT" sz="7200" dirty="0" smtClean="0"/>
              <a:t>Dott.ssa Marta Di Meo - Psicologa</a:t>
            </a:r>
            <a:r>
              <a:rPr lang="it-IT" sz="7200" dirty="0"/>
              <a:t>, Psicoterapeuta Cognitivo-Comportamentale</a:t>
            </a:r>
          </a:p>
          <a:p>
            <a:endParaRPr lang="it-IT" sz="7200" dirty="0"/>
          </a:p>
        </p:txBody>
      </p:sp>
    </p:spTree>
    <p:extLst>
      <p:ext uri="{BB962C8B-B14F-4D97-AF65-F5344CB8AC3E}">
        <p14:creationId xmlns:p14="http://schemas.microsoft.com/office/powerpoint/2010/main" val="196761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1" y="395278"/>
            <a:ext cx="9601196" cy="1303867"/>
          </a:xfrm>
        </p:spPr>
        <p:txBody>
          <a:bodyPr/>
          <a:lstStyle/>
          <a:p>
            <a:r>
              <a:rPr lang="it-IT" dirty="0" smtClean="0"/>
              <a:t>1) Cosa può fare la SCUOLA?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5401" y="1173707"/>
            <a:ext cx="9601196" cy="491319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dirty="0" smtClean="0"/>
              <a:t>Gli insegnanti trascorrono molto tempo a scuola con gli alunni.</a:t>
            </a:r>
          </a:p>
          <a:p>
            <a:pPr marL="0" indent="0" algn="ctr">
              <a:buNone/>
            </a:pPr>
            <a:r>
              <a:rPr lang="it-IT" dirty="0" smtClean="0"/>
              <a:t>L’OSSERVAZIONE permette di individuare e monitorare comportamenti anomali.</a:t>
            </a:r>
          </a:p>
          <a:p>
            <a:pPr marL="0" indent="0" algn="ctr">
              <a:buNone/>
            </a:pPr>
            <a:r>
              <a:rPr lang="it-IT" dirty="0" smtClean="0"/>
              <a:t>COSA OSSERVARE?</a:t>
            </a:r>
          </a:p>
          <a:p>
            <a:pPr marL="0" indent="0" algn="ctr">
              <a:buNone/>
            </a:pPr>
            <a:r>
              <a:rPr lang="it-IT" b="1" u="sng" dirty="0" smtClean="0"/>
              <a:t>Comportamento non verbale</a:t>
            </a:r>
            <a:r>
              <a:rPr lang="it-IT" dirty="0" smtClean="0"/>
              <a:t>: </a:t>
            </a:r>
          </a:p>
          <a:p>
            <a:pPr>
              <a:buFontTx/>
              <a:buChar char="-"/>
            </a:pPr>
            <a:r>
              <a:rPr lang="it-IT" dirty="0" smtClean="0"/>
              <a:t>rigidità corporea che può arrivare fino alla completa immobilità; </a:t>
            </a:r>
          </a:p>
          <a:p>
            <a:pPr>
              <a:buFontTx/>
              <a:buChar char="-"/>
            </a:pPr>
            <a:r>
              <a:rPr lang="it-IT" dirty="0" smtClean="0"/>
              <a:t>difficoltà nel rispondere alle domande con cenni del capo o gesti del corpo;</a:t>
            </a:r>
          </a:p>
          <a:p>
            <a:pPr>
              <a:buFontTx/>
              <a:buChar char="-"/>
            </a:pPr>
            <a:r>
              <a:rPr lang="it-IT" dirty="0" smtClean="0"/>
              <a:t>difficoltà o assenza di sguardo rivolto verso l’altro; </a:t>
            </a:r>
          </a:p>
          <a:p>
            <a:pPr>
              <a:buFontTx/>
              <a:buChar char="-"/>
            </a:pPr>
            <a:r>
              <a:rPr lang="it-IT" dirty="0" smtClean="0"/>
              <a:t>testa rivolta verso il basso; </a:t>
            </a:r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sz="1700" dirty="0" smtClean="0"/>
              <a:t>Dott.ssa </a:t>
            </a:r>
            <a:r>
              <a:rPr lang="it-IT" sz="1700" dirty="0"/>
              <a:t>Marta Di </a:t>
            </a:r>
            <a:r>
              <a:rPr lang="it-IT" sz="1700" dirty="0" smtClean="0"/>
              <a:t>Meo - Psicologa</a:t>
            </a:r>
            <a:r>
              <a:rPr lang="it-IT" sz="1700" dirty="0"/>
              <a:t>, Psicoterapeuta Cognitivo-Comportamentale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5801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63640" y="1296030"/>
            <a:ext cx="9601196" cy="4326848"/>
          </a:xfrm>
        </p:spPr>
        <p:txBody>
          <a:bodyPr>
            <a:normAutofit fontScale="90000"/>
          </a:bodyPr>
          <a:lstStyle/>
          <a:p>
            <a:pPr algn="l"/>
            <a:r>
              <a:rPr lang="it-IT" sz="2400" b="1" dirty="0" smtClean="0"/>
              <a:t>						      </a:t>
            </a:r>
            <a:r>
              <a:rPr lang="it-IT" sz="2400" b="1" u="sng" dirty="0" smtClean="0"/>
              <a:t>Comportamento verbale: </a:t>
            </a:r>
            <a:br>
              <a:rPr lang="it-IT" sz="2400" b="1" u="sng" dirty="0" smtClean="0"/>
            </a:br>
            <a:r>
              <a:rPr lang="it-IT" sz="2400" b="1" u="sng" dirty="0" smtClean="0"/>
              <a:t/>
            </a:r>
            <a:br>
              <a:rPr lang="it-IT" sz="2400" b="1" u="sng" dirty="0" smtClean="0"/>
            </a:br>
            <a:r>
              <a:rPr lang="it-IT" sz="2400" dirty="0" smtClean="0"/>
              <a:t>- difficoltà a parlare con adulti e/o coetanei;</a:t>
            </a:r>
            <a:br>
              <a:rPr lang="it-IT" sz="2400" dirty="0" smtClean="0"/>
            </a:br>
            <a:r>
              <a:rPr lang="it-IT" sz="2400" dirty="0" smtClean="0"/>
              <a:t>- difficoltà a rispondere a domande dirette/indirette;</a:t>
            </a:r>
            <a:br>
              <a:rPr lang="it-IT" sz="2400" dirty="0" smtClean="0"/>
            </a:br>
            <a:r>
              <a:rPr lang="it-IT" sz="2400" dirty="0" smtClean="0"/>
              <a:t>- difficoltà a rispondere ad alta voce fino al completo silenzio;</a:t>
            </a:r>
            <a:br>
              <a:rPr lang="it-IT" sz="2400" dirty="0" smtClean="0"/>
            </a:br>
            <a:r>
              <a:rPr lang="it-IT" sz="2400" dirty="0" smtClean="0"/>
              <a:t>- difficoltà a rispondere al genitore che lo accompagna, quando si sente osservato da altre persone;</a:t>
            </a:r>
            <a:br>
              <a:rPr lang="it-IT" sz="2400" dirty="0" smtClean="0"/>
            </a:br>
            <a:r>
              <a:rPr lang="it-IT" sz="2400" dirty="0" smtClean="0"/>
              <a:t>- difficoltà nel fare richieste, fino al completo silenzio (es: non chiede di andare in bagno);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>	</a:t>
            </a:r>
            <a:r>
              <a:rPr lang="it-IT" sz="2400" dirty="0" smtClean="0"/>
              <a:t>					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- difficoltà a produrre suoni;</a:t>
            </a:r>
            <a:br>
              <a:rPr lang="it-IT" sz="2400" dirty="0" smtClean="0"/>
            </a:br>
            <a:r>
              <a:rPr lang="it-IT" sz="2400" dirty="0" smtClean="0"/>
              <a:t>- difficoltà ad utilizzare un tono alto di voce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59174" y="3362150"/>
            <a:ext cx="9601196" cy="3093241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it-IT" dirty="0" smtClean="0"/>
              <a:t> </a:t>
            </a:r>
          </a:p>
          <a:p>
            <a:pPr marL="0" indent="0" algn="ctr">
              <a:buNone/>
            </a:pPr>
            <a:endParaRPr lang="it-IT" sz="5500" dirty="0"/>
          </a:p>
          <a:p>
            <a:pPr marL="0" indent="0" algn="ctr">
              <a:buNone/>
            </a:pPr>
            <a:r>
              <a:rPr lang="it-IT" sz="5500" b="1" u="sng" dirty="0" smtClean="0"/>
              <a:t>Comportamento </a:t>
            </a:r>
            <a:r>
              <a:rPr lang="it-IT" sz="5500" b="1" u="sng" dirty="0" err="1" smtClean="0"/>
              <a:t>paraverbale</a:t>
            </a:r>
            <a:r>
              <a:rPr lang="it-IT" sz="5500" dirty="0" smtClean="0"/>
              <a:t>:</a:t>
            </a:r>
          </a:p>
          <a:p>
            <a:pPr marL="0" indent="0" algn="ctr">
              <a:buNone/>
            </a:pPr>
            <a:endParaRPr lang="it-IT" sz="5500" dirty="0" smtClean="0"/>
          </a:p>
          <a:p>
            <a:pPr marL="0" indent="0" algn="ctr">
              <a:buNone/>
            </a:pPr>
            <a:endParaRPr lang="it-IT" sz="5500" dirty="0" smtClean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 smtClean="0"/>
          </a:p>
          <a:p>
            <a:r>
              <a:rPr lang="it-IT" dirty="0"/>
              <a:t>Dott.ssa Marta Di Meo - Psicologa, Psicoterapeuta Cognitivo-Comportamentale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536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2513" y="-136478"/>
            <a:ext cx="10768084" cy="3330054"/>
          </a:xfrm>
        </p:spPr>
        <p:txBody>
          <a:bodyPr>
            <a:normAutofit/>
          </a:bodyPr>
          <a:lstStyle/>
          <a:p>
            <a:r>
              <a:rPr lang="it-IT" sz="2200" dirty="0" smtClean="0"/>
              <a:t>Se si riscontrano alcuni dei sintomi è necessario segnalare ai genitori la presenza di determinate difficoltà in ambito scolastico e bisogna invitarli a monitorare gli stessi sintomi </a:t>
            </a:r>
            <a:br>
              <a:rPr lang="it-IT" sz="2200" dirty="0" smtClean="0"/>
            </a:br>
            <a:r>
              <a:rPr lang="it-IT" sz="2200" b="1" i="1" u="sng" dirty="0" smtClean="0"/>
              <a:t>in ambienti diversi</a:t>
            </a:r>
            <a:r>
              <a:rPr lang="it-IT" sz="2200" dirty="0" smtClean="0"/>
              <a:t>. </a:t>
            </a:r>
            <a:endParaRPr lang="it-IT" sz="2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8711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dirty="0" smtClean="0"/>
              <a:t>In caso di sospetto MS invitare i genitori a rivolgersi ad uno specialista che possa eventualmente confermare ed implementare un piano d’intervento con la scuola e la famiglia.</a:t>
            </a:r>
          </a:p>
          <a:p>
            <a:pPr marL="0" indent="0" algn="ctr">
              <a:buNone/>
            </a:pPr>
            <a:r>
              <a:rPr lang="it-IT" dirty="0" smtClean="0"/>
              <a:t>L’intervento dello specialista </a:t>
            </a:r>
            <a:r>
              <a:rPr lang="it-IT" b="1" i="1" u="sng" dirty="0" smtClean="0"/>
              <a:t>non </a:t>
            </a:r>
            <a:r>
              <a:rPr lang="it-IT" dirty="0" smtClean="0"/>
              <a:t>deve essere vissuto come «intrusivo»: </a:t>
            </a:r>
          </a:p>
          <a:p>
            <a:pPr marL="0" indent="0" algn="ctr">
              <a:buNone/>
            </a:pPr>
            <a:r>
              <a:rPr lang="it-IT" dirty="0" smtClean="0"/>
              <a:t>ciascuno, con la propria competenza, apporta preziosi contributi necessari al trattamento!</a:t>
            </a:r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dirty="0"/>
              <a:t>Dott.ssa Marta Di Meo - Psicologa, Psicoterapeuta Cognitivo-Comportamentale</a:t>
            </a:r>
          </a:p>
          <a:p>
            <a:pPr marL="0" indent="0" algn="ctr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21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1" y="409434"/>
            <a:ext cx="9601196" cy="3302758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COSA PUO’ FARE L’INSEGNANTE? Qualche consiglio utile.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- </a:t>
            </a:r>
            <a:r>
              <a:rPr lang="it-IT" sz="2400" i="1" u="sng" dirty="0" smtClean="0"/>
              <a:t>evitare di guardare direttamente il bambino</a:t>
            </a:r>
            <a:r>
              <a:rPr lang="it-IT" sz="2400" dirty="0" smtClean="0"/>
              <a:t>, quando gli si chiede qualcosa;</a:t>
            </a:r>
            <a:br>
              <a:rPr lang="it-IT" sz="2400" dirty="0" smtClean="0"/>
            </a:br>
            <a:r>
              <a:rPr lang="it-IT" sz="2400" dirty="0" smtClean="0"/>
              <a:t>- </a:t>
            </a:r>
            <a:r>
              <a:rPr lang="it-IT" sz="2400" i="1" u="sng" dirty="0" smtClean="0"/>
              <a:t>evitare domande dirette nel momento di silenzio</a:t>
            </a:r>
            <a:r>
              <a:rPr lang="it-IT" sz="2400" dirty="0" smtClean="0"/>
              <a:t>, ma cercare di farle nei momenti di «confusione» in classe;</a:t>
            </a:r>
            <a:br>
              <a:rPr lang="it-IT" sz="2400" dirty="0" smtClean="0"/>
            </a:br>
            <a:r>
              <a:rPr lang="it-IT" sz="2400" dirty="0" smtClean="0"/>
              <a:t>- favorire </a:t>
            </a:r>
            <a:r>
              <a:rPr lang="it-IT" sz="2400" i="1" u="sng" dirty="0" smtClean="0"/>
              <a:t>domande a «scelta forzata</a:t>
            </a:r>
            <a:r>
              <a:rPr lang="it-IT" sz="2400" dirty="0" smtClean="0"/>
              <a:t>», utilizzando la doppia risposta. </a:t>
            </a:r>
            <a:br>
              <a:rPr lang="it-IT" sz="2400" dirty="0" smtClean="0"/>
            </a:br>
            <a:r>
              <a:rPr lang="it-IT" sz="2400" dirty="0" smtClean="0"/>
              <a:t>Es: Preferisci il colore giallo o quello rosso?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5401" y="3220870"/>
            <a:ext cx="9601196" cy="282508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it-IT" dirty="0" smtClean="0"/>
              <a:t>-</a:t>
            </a:r>
            <a:r>
              <a:rPr lang="it-IT" i="1" dirty="0" smtClean="0"/>
              <a:t>favorire </a:t>
            </a:r>
            <a:r>
              <a:rPr lang="it-IT" i="1" u="sng" dirty="0" smtClean="0"/>
              <a:t>domande «si-no</a:t>
            </a:r>
            <a:r>
              <a:rPr lang="it-IT" u="sng" dirty="0" smtClean="0"/>
              <a:t>»</a:t>
            </a:r>
          </a:p>
          <a:p>
            <a:pPr marL="0" indent="0" algn="ctr">
              <a:buNone/>
            </a:pPr>
            <a:r>
              <a:rPr lang="it-IT" dirty="0" smtClean="0"/>
              <a:t>Es: ti piace questo disegno, si o no?  (evitando l’atteggiamento indagatore)  </a:t>
            </a:r>
          </a:p>
          <a:p>
            <a:pPr marL="0" indent="0" algn="ctr">
              <a:buNone/>
            </a:pPr>
            <a:r>
              <a:rPr lang="it-IT" dirty="0" smtClean="0"/>
              <a:t>Nel caso in cui dovesse rispondere con un cenno della testa o del corpo possiamo verbalizzare: «</a:t>
            </a:r>
            <a:r>
              <a:rPr lang="it-IT" i="1" dirty="0" smtClean="0"/>
              <a:t>ho visto che hai risposto con la testa, ma non ho capito: ti piace si o no</a:t>
            </a:r>
            <a:r>
              <a:rPr lang="it-IT" dirty="0" smtClean="0"/>
              <a:t>?»</a:t>
            </a:r>
            <a:endParaRPr lang="it-IT" dirty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dirty="0"/>
              <a:t>Dott.ssa Marta Di Meo - Psicologa, Psicoterapeuta Cognitivo-Comportamentale</a:t>
            </a:r>
          </a:p>
          <a:p>
            <a:pPr marL="0" indent="0" algn="ctr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886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1" y="1152288"/>
            <a:ext cx="9601196" cy="342558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- </a:t>
            </a:r>
            <a:r>
              <a:rPr lang="it-IT" sz="2400" dirty="0" smtClean="0"/>
              <a:t>Ridurre l’ansia nei bambini;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- Favorire attività che aiutino a rinforzare l’autostima;</a:t>
            </a:r>
            <a:br>
              <a:rPr lang="it-IT" sz="2400" dirty="0" smtClean="0"/>
            </a:br>
            <a:r>
              <a:rPr lang="it-IT" sz="2400" dirty="0" smtClean="0"/>
              <a:t>- avere molta PAZIENZA;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- non far percepire forti ASPETTATIVE personali;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- non mostrare un forte entusiasmo qualora il bambino riesca a verbalizzare: </a:t>
            </a:r>
            <a:br>
              <a:rPr lang="it-IT" sz="2400" dirty="0" smtClean="0"/>
            </a:br>
            <a:r>
              <a:rPr lang="it-IT" sz="2400" dirty="0" smtClean="0"/>
              <a:t>si confermerebbe l’immagine che ha di se stesso;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- stabilizzare i risultati prima di procedere con altri obiettivi;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5401" y="3818464"/>
            <a:ext cx="9601196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endParaRPr lang="it-IT" sz="2200" dirty="0" smtClean="0"/>
          </a:p>
          <a:p>
            <a:pPr marL="0" indent="0" algn="ctr">
              <a:buNone/>
            </a:pPr>
            <a:r>
              <a:rPr lang="it-IT" sz="2200" dirty="0" smtClean="0"/>
              <a:t>Alcune difficoltà, in ambito terapeutico, derivano dalla BUROCRAZIA.</a:t>
            </a:r>
          </a:p>
          <a:p>
            <a:pPr marL="0" indent="0" algn="ctr">
              <a:buNone/>
            </a:pPr>
            <a:r>
              <a:rPr lang="it-IT" sz="2200" dirty="0" smtClean="0"/>
              <a:t>E’ necessario cercare la migliore soluzione, adeguata per il contesto specifico.</a:t>
            </a:r>
          </a:p>
          <a:p>
            <a:pPr marL="0" indent="0" algn="ctr">
              <a:buNone/>
            </a:pPr>
            <a:endParaRPr lang="it-IT" sz="1600" dirty="0" smtClean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869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5275" y="3220871"/>
            <a:ext cx="9601196" cy="2674961"/>
          </a:xfrm>
        </p:spPr>
        <p:txBody>
          <a:bodyPr>
            <a:normAutofit fontScale="90000"/>
          </a:bodyPr>
          <a:lstStyle/>
          <a:p>
            <a:pPr algn="l"/>
            <a:r>
              <a:rPr lang="it-IT" dirty="0" smtClean="0"/>
              <a:t>                     Altri suggerimenti:</a:t>
            </a:r>
            <a:br>
              <a:rPr lang="it-IT" dirty="0" smtClean="0"/>
            </a:br>
            <a:r>
              <a:rPr lang="it-IT" dirty="0" smtClean="0"/>
              <a:t>- </a:t>
            </a:r>
            <a:r>
              <a:rPr lang="it-IT" sz="2400" u="sng" dirty="0" smtClean="0"/>
              <a:t>Kit </a:t>
            </a:r>
            <a:r>
              <a:rPr lang="it-IT" sz="2400" u="sng" dirty="0" err="1" smtClean="0"/>
              <a:t>école</a:t>
            </a:r>
            <a:r>
              <a:rPr lang="it-IT" dirty="0" smtClean="0"/>
              <a:t>: </a:t>
            </a:r>
            <a:r>
              <a:rPr lang="it-IT" sz="2400" dirty="0" err="1" smtClean="0"/>
              <a:t>AIMuSe</a:t>
            </a:r>
            <a:r>
              <a:rPr lang="it-IT" sz="2400" dirty="0" smtClean="0"/>
              <a:t> è </a:t>
            </a:r>
            <a:r>
              <a:rPr lang="it-IT" sz="2400" dirty="0" err="1" smtClean="0"/>
              <a:t>autorizzataa</a:t>
            </a:r>
            <a:r>
              <a:rPr lang="it-IT" sz="2400" dirty="0" smtClean="0"/>
              <a:t> distribuire gratuitamente il kit a famiglie ed insegnanti che ne facciano richiesta</a:t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>- Lavorare sull’espressione delle emozioni e sulle paure;</a:t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>- «Normalizzare» le paure attraverso lettura di libri, racconti, verbalizzazioni; </a:t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>- Utilizzare giochi, con tutta la classe, che prevedano difficoltà crescenti nella produzione verbale;</a:t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>- favorire la vicinanza con bambini che possano fungere da «mediatori» in una fase iniziale, senza intervenire costantemente sostituendosi al bambino con MS;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>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55328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2" y="508000"/>
            <a:ext cx="9601196" cy="2832100"/>
          </a:xfrm>
        </p:spPr>
        <p:txBody>
          <a:bodyPr>
            <a:normAutofit/>
          </a:bodyPr>
          <a:lstStyle/>
          <a:p>
            <a:r>
              <a:rPr lang="it-IT" sz="2200" dirty="0" smtClean="0"/>
              <a:t>Tipicamente le </a:t>
            </a:r>
            <a:r>
              <a:rPr lang="it-IT" sz="2200" b="1" u="sng" dirty="0" smtClean="0"/>
              <a:t>FIGURE NUOVE </a:t>
            </a:r>
            <a:r>
              <a:rPr lang="it-IT" sz="2200" dirty="0" smtClean="0"/>
              <a:t>favoriscono le produzioni verbali. </a:t>
            </a:r>
            <a:br>
              <a:rPr lang="it-IT" sz="2200" dirty="0" smtClean="0"/>
            </a:br>
            <a:r>
              <a:rPr lang="it-IT" sz="2200" dirty="0" smtClean="0"/>
              <a:t>L’insegnante nuova o a figura meno presente sarà quella con cui, con molta probabilità, il bambino avrà più facilità ad aprirsi.</a:t>
            </a:r>
            <a:br>
              <a:rPr lang="it-IT" sz="2200" dirty="0" smtClean="0"/>
            </a:br>
            <a:endParaRPr lang="it-IT" sz="2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2425700"/>
            <a:ext cx="10287000" cy="3657600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r>
              <a:rPr lang="it-IT" dirty="0" smtClean="0"/>
              <a:t>Gli insegnanti prevalenti sono coloro che conoscono da maggior tempo il bambino e che trascorrono gran parte della giornata con lui. 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Il bambino sa che quegli insegnanti lo conoscono come «bambino che non parla» e, paradossalmente, non parlerà con loro per «non deluderli» e per «impossibilità di rompere quello schema».</a:t>
            </a:r>
          </a:p>
        </p:txBody>
      </p:sp>
    </p:spTree>
    <p:extLst>
      <p:ext uri="{BB962C8B-B14F-4D97-AF65-F5344CB8AC3E}">
        <p14:creationId xmlns:p14="http://schemas.microsoft.com/office/powerpoint/2010/main" val="194372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o">
  <a:themeElements>
    <a:clrScheme name="Orga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132</TotalTime>
  <Words>516</Words>
  <Application>Microsoft Office PowerPoint</Application>
  <PresentationFormat>Personalizzato</PresentationFormat>
  <Paragraphs>91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Organico</vt:lpstr>
      <vt:lpstr>MUTISMO SELETTIVO Come segnalare ed intervenire in classe IL TRATTAMENTO</vt:lpstr>
      <vt:lpstr>                         Trattamento:           1) Scuola     2) Famiglia    3) Specialista</vt:lpstr>
      <vt:lpstr>1) Cosa può fare la SCUOLA?</vt:lpstr>
      <vt:lpstr>            Comportamento verbale:   - difficoltà a parlare con adulti e/o coetanei; - difficoltà a rispondere a domande dirette/indirette; - difficoltà a rispondere ad alta voce fino al completo silenzio; - difficoltà a rispondere al genitore che lo accompagna, quando si sente osservato da altre persone; - difficoltà nel fare richieste, fino al completo silenzio (es: non chiede di andare in bagno);           - difficoltà a produrre suoni; - difficoltà ad utilizzare un tono alto di voce  </vt:lpstr>
      <vt:lpstr>Se si riscontrano alcuni dei sintomi è necessario segnalare ai genitori la presenza di determinate difficoltà in ambito scolastico e bisogna invitarli a monitorare gli stessi sintomi  in ambienti diversi. </vt:lpstr>
      <vt:lpstr> COSA PUO’ FARE L’INSEGNANTE? Qualche consiglio utile.  - evitare di guardare direttamente il bambino, quando gli si chiede qualcosa; - evitare domande dirette nel momento di silenzio, ma cercare di farle nei momenti di «confusione» in classe; - favorire domande a «scelta forzata», utilizzando la doppia risposta.  Es: Preferisci il colore giallo o quello rosso?  </vt:lpstr>
      <vt:lpstr>- Ridurre l’ansia nei bambini;  - Favorire attività che aiutino a rinforzare l’autostima; - avere molta PAZIENZA;  - non far percepire forti ASPETTATIVE personali;  - non mostrare un forte entusiasmo qualora il bambino riesca a verbalizzare:  si confermerebbe l’immagine che ha di se stesso;  - stabilizzare i risultati prima di procedere con altri obiettivi;  </vt:lpstr>
      <vt:lpstr>                     Altri suggerimenti: - Kit école: AIMuSe è autorizzataa distribuire gratuitamente il kit a famiglie ed insegnanti che ne facciano richiesta  - Lavorare sull’espressione delle emozioni e sulle paure;  - «Normalizzare» le paure attraverso lettura di libri, racconti, verbalizzazioni;   - Utilizzare giochi, con tutta la classe, che prevedano difficoltà crescenti nella produzione verbale;  - favorire la vicinanza con bambini che possano fungere da «mediatori» in una fase iniziale, senza intervenire costantemente sostituendosi al bambino con MS;         </vt:lpstr>
      <vt:lpstr>Tipicamente le FIGURE NUOVE favoriscono le produzioni verbali.  L’insegnante nuova o a figura meno presente sarà quella con cui, con molta probabilità, il bambino avrà più facilità ad aprirsi. </vt:lpstr>
      <vt:lpstr> Il bambino non sceglie volontariamente questi atteggiamenti:   NON PRENDETEVELA, NON CE L’HA CON VOI PERSONALENTE,   ma        Con ciò che la vostra figura rappresenta</vt:lpstr>
      <vt:lpstr>     2) Famiglia   - mantenere il contatto costante con la scuola;  - mettersi «in gioco»;  - non chiedere al bambino «perché non parli?» – o asserire: «se parli a scuola ti dò un premio»;   - evitare di intervenire sempre ed anticipare le risposte;   - favorire incontri con coetanei al parco, a casa ed in vari contesti;  - favorire la conoscenza di «persone nuove»; </vt:lpstr>
      <vt:lpstr>3) Specialista</vt:lpstr>
      <vt:lpstr>Grazie per l’attenzione!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marta di meo</dc:creator>
  <cp:lastModifiedBy>-- Antonella COMI c/o Ufficio V - ATP Teramo</cp:lastModifiedBy>
  <cp:revision>17</cp:revision>
  <dcterms:created xsi:type="dcterms:W3CDTF">2017-10-11T13:05:14Z</dcterms:created>
  <dcterms:modified xsi:type="dcterms:W3CDTF">2017-11-03T09:21:05Z</dcterms:modified>
</cp:coreProperties>
</file>