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82" r:id="rId3"/>
    <p:sldId id="283" r:id="rId4"/>
    <p:sldId id="284" r:id="rId5"/>
    <p:sldId id="287" r:id="rId6"/>
    <p:sldId id="285" r:id="rId7"/>
    <p:sldId id="265" r:id="rId8"/>
    <p:sldId id="289" r:id="rId9"/>
    <p:sldId id="290" r:id="rId10"/>
    <p:sldId id="318" r:id="rId11"/>
    <p:sldId id="272" r:id="rId12"/>
    <p:sldId id="292" r:id="rId13"/>
    <p:sldId id="293" r:id="rId14"/>
    <p:sldId id="294" r:id="rId15"/>
    <p:sldId id="295" r:id="rId16"/>
    <p:sldId id="296" r:id="rId17"/>
    <p:sldId id="297" r:id="rId18"/>
    <p:sldId id="298" r:id="rId19"/>
    <p:sldId id="299" r:id="rId20"/>
    <p:sldId id="300" r:id="rId21"/>
    <p:sldId id="301" r:id="rId22"/>
    <p:sldId id="302"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9" r:id="rId38"/>
  </p:sldIdLst>
  <p:sldSz cx="9144000" cy="6858000" type="screen4x3"/>
  <p:notesSz cx="6799263" cy="9929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194" y="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1275" y="0"/>
            <a:ext cx="2946400" cy="496888"/>
          </a:xfrm>
          <a:prstGeom prst="rect">
            <a:avLst/>
          </a:prstGeom>
        </p:spPr>
        <p:txBody>
          <a:bodyPr vert="horz" lIns="91440" tIns="45720" rIns="91440" bIns="45720" rtlCol="0"/>
          <a:lstStyle>
            <a:lvl1pPr algn="r">
              <a:defRPr sz="1200"/>
            </a:lvl1pPr>
          </a:lstStyle>
          <a:p>
            <a:fld id="{0C24AABC-E648-4D05-8FE0-E207903D8C3C}" type="datetimeFigureOut">
              <a:rPr lang="it-IT" smtClean="0"/>
              <a:t>03/11/2017</a:t>
            </a:fld>
            <a:endParaRPr lang="it-IT"/>
          </a:p>
        </p:txBody>
      </p:sp>
      <p:sp>
        <p:nvSpPr>
          <p:cNvPr id="4" name="Segnaposto immagine diapositiva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16463"/>
            <a:ext cx="5440363" cy="4468812"/>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31338"/>
            <a:ext cx="2946400" cy="4968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275" y="9431338"/>
            <a:ext cx="2946400" cy="496887"/>
          </a:xfrm>
          <a:prstGeom prst="rect">
            <a:avLst/>
          </a:prstGeom>
        </p:spPr>
        <p:txBody>
          <a:bodyPr vert="horz" lIns="91440" tIns="45720" rIns="91440" bIns="45720" rtlCol="0" anchor="b"/>
          <a:lstStyle>
            <a:lvl1pPr algn="r">
              <a:defRPr sz="1200"/>
            </a:lvl1pPr>
          </a:lstStyle>
          <a:p>
            <a:fld id="{613C0C30-4E7E-4E75-9320-3E99F6B83999}" type="slidenum">
              <a:rPr lang="it-IT" smtClean="0"/>
              <a:t>‹N›</a:t>
            </a:fld>
            <a:endParaRPr lang="it-IT"/>
          </a:p>
        </p:txBody>
      </p:sp>
    </p:spTree>
    <p:extLst>
      <p:ext uri="{BB962C8B-B14F-4D97-AF65-F5344CB8AC3E}">
        <p14:creationId xmlns:p14="http://schemas.microsoft.com/office/powerpoint/2010/main" val="2201173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613C0C30-4E7E-4E75-9320-3E99F6B83999}" type="slidenum">
              <a:rPr lang="it-IT" smtClean="0"/>
              <a:t>2</a:t>
            </a:fld>
            <a:endParaRPr lang="it-IT"/>
          </a:p>
        </p:txBody>
      </p:sp>
    </p:spTree>
    <p:extLst>
      <p:ext uri="{BB962C8B-B14F-4D97-AF65-F5344CB8AC3E}">
        <p14:creationId xmlns:p14="http://schemas.microsoft.com/office/powerpoint/2010/main" val="77107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49592CF-904A-4168-9DF2-851230AA863F}" type="datetime1">
              <a:rPr lang="it-IT" smtClean="0"/>
              <a:t>03/11/2017</a:t>
            </a:fld>
            <a:endParaRPr lang="it-IT"/>
          </a:p>
        </p:txBody>
      </p:sp>
      <p:sp>
        <p:nvSpPr>
          <p:cNvPr id="5" name="Segnaposto piè di pagina 4"/>
          <p:cNvSpPr>
            <a:spLocks noGrp="1"/>
          </p:cNvSpPr>
          <p:nvPr>
            <p:ph type="ftr" sz="quarter" idx="11"/>
          </p:nvPr>
        </p:nvSpPr>
        <p:spPr/>
        <p:txBody>
          <a:bodyPr/>
          <a:lstStyle/>
          <a:p>
            <a:r>
              <a:rPr lang="it-IT" smtClean="0"/>
              <a:t>Maria De Dominicis</a:t>
            </a:r>
            <a:endParaRPr lang="it-IT"/>
          </a:p>
        </p:txBody>
      </p:sp>
      <p:sp>
        <p:nvSpPr>
          <p:cNvPr id="6" name="Segnaposto numero diapositiva 5"/>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4096505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2E6BDE1-FE9C-492A-A969-02267FD1DFE8}" type="datetime1">
              <a:rPr lang="it-IT" smtClean="0"/>
              <a:t>03/11/2017</a:t>
            </a:fld>
            <a:endParaRPr lang="it-IT"/>
          </a:p>
        </p:txBody>
      </p:sp>
      <p:sp>
        <p:nvSpPr>
          <p:cNvPr id="5" name="Segnaposto piè di pagina 4"/>
          <p:cNvSpPr>
            <a:spLocks noGrp="1"/>
          </p:cNvSpPr>
          <p:nvPr>
            <p:ph type="ftr" sz="quarter" idx="11"/>
          </p:nvPr>
        </p:nvSpPr>
        <p:spPr/>
        <p:txBody>
          <a:bodyPr/>
          <a:lstStyle/>
          <a:p>
            <a:r>
              <a:rPr lang="it-IT" smtClean="0"/>
              <a:t>Maria De Dominicis</a:t>
            </a:r>
            <a:endParaRPr lang="it-IT"/>
          </a:p>
        </p:txBody>
      </p:sp>
      <p:sp>
        <p:nvSpPr>
          <p:cNvPr id="6" name="Segnaposto numero diapositiva 5"/>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3145069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AA05929-A3B6-4EF4-B5C4-E6F27D886206}" type="datetime1">
              <a:rPr lang="it-IT" smtClean="0"/>
              <a:t>03/11/2017</a:t>
            </a:fld>
            <a:endParaRPr lang="it-IT"/>
          </a:p>
        </p:txBody>
      </p:sp>
      <p:sp>
        <p:nvSpPr>
          <p:cNvPr id="5" name="Segnaposto piè di pagina 4"/>
          <p:cNvSpPr>
            <a:spLocks noGrp="1"/>
          </p:cNvSpPr>
          <p:nvPr>
            <p:ph type="ftr" sz="quarter" idx="11"/>
          </p:nvPr>
        </p:nvSpPr>
        <p:spPr/>
        <p:txBody>
          <a:bodyPr/>
          <a:lstStyle/>
          <a:p>
            <a:r>
              <a:rPr lang="it-IT" smtClean="0"/>
              <a:t>Maria De Dominicis</a:t>
            </a:r>
            <a:endParaRPr lang="it-IT"/>
          </a:p>
        </p:txBody>
      </p:sp>
      <p:sp>
        <p:nvSpPr>
          <p:cNvPr id="6" name="Segnaposto numero diapositiva 5"/>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160050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0FE075C-D248-40C8-8874-682B43FC1859}" type="datetime1">
              <a:rPr lang="it-IT" smtClean="0"/>
              <a:t>03/11/2017</a:t>
            </a:fld>
            <a:endParaRPr lang="it-IT"/>
          </a:p>
        </p:txBody>
      </p:sp>
      <p:sp>
        <p:nvSpPr>
          <p:cNvPr id="5" name="Segnaposto piè di pagina 4"/>
          <p:cNvSpPr>
            <a:spLocks noGrp="1"/>
          </p:cNvSpPr>
          <p:nvPr>
            <p:ph type="ftr" sz="quarter" idx="11"/>
          </p:nvPr>
        </p:nvSpPr>
        <p:spPr/>
        <p:txBody>
          <a:bodyPr/>
          <a:lstStyle/>
          <a:p>
            <a:r>
              <a:rPr lang="it-IT" smtClean="0"/>
              <a:t>Maria De Dominicis</a:t>
            </a:r>
            <a:endParaRPr lang="it-IT"/>
          </a:p>
        </p:txBody>
      </p:sp>
      <p:sp>
        <p:nvSpPr>
          <p:cNvPr id="6" name="Segnaposto numero diapositiva 5"/>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60096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D260334-B5C2-47EE-B44C-46829240A106}" type="datetime1">
              <a:rPr lang="it-IT" smtClean="0"/>
              <a:t>03/11/2017</a:t>
            </a:fld>
            <a:endParaRPr lang="it-IT"/>
          </a:p>
        </p:txBody>
      </p:sp>
      <p:sp>
        <p:nvSpPr>
          <p:cNvPr id="5" name="Segnaposto piè di pagina 4"/>
          <p:cNvSpPr>
            <a:spLocks noGrp="1"/>
          </p:cNvSpPr>
          <p:nvPr>
            <p:ph type="ftr" sz="quarter" idx="11"/>
          </p:nvPr>
        </p:nvSpPr>
        <p:spPr/>
        <p:txBody>
          <a:bodyPr/>
          <a:lstStyle/>
          <a:p>
            <a:r>
              <a:rPr lang="it-IT" smtClean="0"/>
              <a:t>Maria De Dominicis</a:t>
            </a:r>
            <a:endParaRPr lang="it-IT"/>
          </a:p>
        </p:txBody>
      </p:sp>
      <p:sp>
        <p:nvSpPr>
          <p:cNvPr id="6" name="Segnaposto numero diapositiva 5"/>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2709813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F152F67-34ED-4892-B3E4-2EEBAC1820FF}" type="datetime1">
              <a:rPr lang="it-IT" smtClean="0"/>
              <a:t>03/11/2017</a:t>
            </a:fld>
            <a:endParaRPr lang="it-IT"/>
          </a:p>
        </p:txBody>
      </p:sp>
      <p:sp>
        <p:nvSpPr>
          <p:cNvPr id="6" name="Segnaposto piè di pagina 5"/>
          <p:cNvSpPr>
            <a:spLocks noGrp="1"/>
          </p:cNvSpPr>
          <p:nvPr>
            <p:ph type="ftr" sz="quarter" idx="11"/>
          </p:nvPr>
        </p:nvSpPr>
        <p:spPr/>
        <p:txBody>
          <a:bodyPr/>
          <a:lstStyle/>
          <a:p>
            <a:r>
              <a:rPr lang="it-IT" smtClean="0"/>
              <a:t>Maria De Dominicis</a:t>
            </a:r>
            <a:endParaRPr lang="it-IT"/>
          </a:p>
        </p:txBody>
      </p:sp>
      <p:sp>
        <p:nvSpPr>
          <p:cNvPr id="7" name="Segnaposto numero diapositiva 6"/>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905019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6A28402-0C3C-40DA-A755-73D55B3B743F}" type="datetime1">
              <a:rPr lang="it-IT" smtClean="0"/>
              <a:t>03/11/2017</a:t>
            </a:fld>
            <a:endParaRPr lang="it-IT"/>
          </a:p>
        </p:txBody>
      </p:sp>
      <p:sp>
        <p:nvSpPr>
          <p:cNvPr id="8" name="Segnaposto piè di pagina 7"/>
          <p:cNvSpPr>
            <a:spLocks noGrp="1"/>
          </p:cNvSpPr>
          <p:nvPr>
            <p:ph type="ftr" sz="quarter" idx="11"/>
          </p:nvPr>
        </p:nvSpPr>
        <p:spPr/>
        <p:txBody>
          <a:bodyPr/>
          <a:lstStyle/>
          <a:p>
            <a:r>
              <a:rPr lang="it-IT" smtClean="0"/>
              <a:t>Maria De Dominicis</a:t>
            </a:r>
            <a:endParaRPr lang="it-IT"/>
          </a:p>
        </p:txBody>
      </p:sp>
      <p:sp>
        <p:nvSpPr>
          <p:cNvPr id="9" name="Segnaposto numero diapositiva 8"/>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8275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85B120A-A454-4678-9B62-C68AD21D5D0F}" type="datetime1">
              <a:rPr lang="it-IT" smtClean="0"/>
              <a:t>03/11/2017</a:t>
            </a:fld>
            <a:endParaRPr lang="it-IT"/>
          </a:p>
        </p:txBody>
      </p:sp>
      <p:sp>
        <p:nvSpPr>
          <p:cNvPr id="4" name="Segnaposto piè di pagina 3"/>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1127184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BA64205-93D2-492D-953D-D0105F0C54FD}" type="datetime1">
              <a:rPr lang="it-IT" smtClean="0"/>
              <a:t>03/11/2017</a:t>
            </a:fld>
            <a:endParaRPr lang="it-IT"/>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102436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A3F65F8-66ED-40DE-832A-B0DBA6EC81BD}" type="datetime1">
              <a:rPr lang="it-IT" smtClean="0"/>
              <a:t>03/11/2017</a:t>
            </a:fld>
            <a:endParaRPr lang="it-IT"/>
          </a:p>
        </p:txBody>
      </p:sp>
      <p:sp>
        <p:nvSpPr>
          <p:cNvPr id="6" name="Segnaposto piè di pagina 5"/>
          <p:cNvSpPr>
            <a:spLocks noGrp="1"/>
          </p:cNvSpPr>
          <p:nvPr>
            <p:ph type="ftr" sz="quarter" idx="11"/>
          </p:nvPr>
        </p:nvSpPr>
        <p:spPr/>
        <p:txBody>
          <a:bodyPr/>
          <a:lstStyle/>
          <a:p>
            <a:r>
              <a:rPr lang="it-IT" smtClean="0"/>
              <a:t>Maria De Dominicis</a:t>
            </a:r>
            <a:endParaRPr lang="it-IT"/>
          </a:p>
        </p:txBody>
      </p:sp>
      <p:sp>
        <p:nvSpPr>
          <p:cNvPr id="7" name="Segnaposto numero diapositiva 6"/>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1788385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2BE305D-C3B8-4D69-92BF-6A08676B68F0}" type="datetime1">
              <a:rPr lang="it-IT" smtClean="0"/>
              <a:t>03/11/2017</a:t>
            </a:fld>
            <a:endParaRPr lang="it-IT"/>
          </a:p>
        </p:txBody>
      </p:sp>
      <p:sp>
        <p:nvSpPr>
          <p:cNvPr id="6" name="Segnaposto piè di pagina 5"/>
          <p:cNvSpPr>
            <a:spLocks noGrp="1"/>
          </p:cNvSpPr>
          <p:nvPr>
            <p:ph type="ftr" sz="quarter" idx="11"/>
          </p:nvPr>
        </p:nvSpPr>
        <p:spPr/>
        <p:txBody>
          <a:bodyPr/>
          <a:lstStyle/>
          <a:p>
            <a:r>
              <a:rPr lang="it-IT" smtClean="0"/>
              <a:t>Maria De Dominicis</a:t>
            </a:r>
            <a:endParaRPr lang="it-IT"/>
          </a:p>
        </p:txBody>
      </p:sp>
      <p:sp>
        <p:nvSpPr>
          <p:cNvPr id="7" name="Segnaposto numero diapositiva 6"/>
          <p:cNvSpPr>
            <a:spLocks noGrp="1"/>
          </p:cNvSpPr>
          <p:nvPr>
            <p:ph type="sldNum" sz="quarter" idx="12"/>
          </p:nvPr>
        </p:nvSpPr>
        <p:spPr/>
        <p:txBody>
          <a:bodyPr/>
          <a:lstStyle/>
          <a:p>
            <a:fld id="{52BDC5FF-6EBA-4F68-94E8-4E0A3724AFE8}" type="slidenum">
              <a:rPr lang="it-IT" smtClean="0"/>
              <a:t>‹N›</a:t>
            </a:fld>
            <a:endParaRPr lang="it-IT"/>
          </a:p>
        </p:txBody>
      </p:sp>
    </p:spTree>
    <p:extLst>
      <p:ext uri="{BB962C8B-B14F-4D97-AF65-F5344CB8AC3E}">
        <p14:creationId xmlns:p14="http://schemas.microsoft.com/office/powerpoint/2010/main" val="1361659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3634D-D126-450E-AB58-940B31366A57}" type="datetime1">
              <a:rPr lang="it-IT" smtClean="0"/>
              <a:t>03/11/2017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Maria De Dominicis</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BDC5FF-6EBA-4F68-94E8-4E0A3724AFE8}" type="slidenum">
              <a:rPr lang="it-IT" smtClean="0"/>
              <a:t>‹N›</a:t>
            </a:fld>
            <a:endParaRPr lang="it-IT"/>
          </a:p>
        </p:txBody>
      </p:sp>
    </p:spTree>
    <p:extLst>
      <p:ext uri="{BB962C8B-B14F-4D97-AF65-F5344CB8AC3E}">
        <p14:creationId xmlns:p14="http://schemas.microsoft.com/office/powerpoint/2010/main" val="1885500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188640"/>
            <a:ext cx="7772400" cy="2547714"/>
          </a:xfrm>
        </p:spPr>
        <p:txBody>
          <a:bodyPr>
            <a:normAutofit/>
          </a:bodyPr>
          <a:lstStyle/>
          <a:p>
            <a:r>
              <a:rPr lang="it-IT" sz="1400" b="0" i="0" u="none" strike="noStrike" baseline="0" dirty="0" smtClean="0">
                <a:solidFill>
                  <a:srgbClr val="000000"/>
                </a:solidFill>
                <a:latin typeface="Comic Sans MS"/>
              </a:rPr>
              <a:t/>
            </a:r>
            <a:br>
              <a:rPr lang="it-IT" sz="1400" b="0" i="0" u="none" strike="noStrike" baseline="0" dirty="0" smtClean="0">
                <a:solidFill>
                  <a:srgbClr val="000000"/>
                </a:solidFill>
                <a:latin typeface="Comic Sans MS"/>
              </a:rPr>
            </a:br>
            <a:r>
              <a:rPr lang="it-IT" sz="1400" b="0" i="0" u="none" strike="noStrike" baseline="0" dirty="0" smtClean="0">
                <a:latin typeface="Comic Sans MS"/>
              </a:rPr>
              <a:t/>
            </a:r>
            <a:br>
              <a:rPr lang="it-IT" sz="1400" b="0" i="0" u="none" strike="noStrike" baseline="0" dirty="0" smtClean="0">
                <a:latin typeface="Comic Sans MS"/>
              </a:rPr>
            </a:br>
            <a:r>
              <a:rPr lang="it-IT" sz="1400" b="0" i="0" u="none" strike="noStrike" baseline="0" dirty="0" smtClean="0">
                <a:latin typeface="Comic Sans MS"/>
              </a:rPr>
              <a:t> </a:t>
            </a:r>
            <a:r>
              <a:rPr lang="it-IT" b="1" i="0" u="none" strike="noStrike" baseline="0" dirty="0" smtClean="0">
                <a:latin typeface="Comic Sans MS"/>
              </a:rPr>
              <a:t>B.E.S. </a:t>
            </a:r>
            <a:r>
              <a:rPr lang="it-IT" b="0" i="0" u="none" strike="noStrike" baseline="0" dirty="0" smtClean="0">
                <a:latin typeface="Comic Sans MS"/>
              </a:rPr>
              <a:t/>
            </a:r>
            <a:br>
              <a:rPr lang="it-IT" b="0" i="0" u="none" strike="noStrike" baseline="0" dirty="0" smtClean="0">
                <a:latin typeface="Comic Sans MS"/>
              </a:rPr>
            </a:br>
            <a:r>
              <a:rPr lang="it-IT" b="1" i="0" u="none" strike="noStrike" baseline="0" dirty="0" smtClean="0">
                <a:latin typeface="Comic Sans MS"/>
              </a:rPr>
              <a:t>BISOGNI EDUCATIVI SPECIALI </a:t>
            </a:r>
            <a:endParaRPr lang="it-IT" dirty="0"/>
          </a:p>
        </p:txBody>
      </p:sp>
      <p:sp>
        <p:nvSpPr>
          <p:cNvPr id="3" name="Sottotitolo 2"/>
          <p:cNvSpPr>
            <a:spLocks noGrp="1"/>
          </p:cNvSpPr>
          <p:nvPr>
            <p:ph type="subTitle" idx="1"/>
          </p:nvPr>
        </p:nvSpPr>
        <p:spPr/>
        <p:txBody>
          <a:bodyPr/>
          <a:lstStyle/>
          <a:p>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284984"/>
            <a:ext cx="8640960"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egnaposto piè di pagina 3"/>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1</a:t>
            </a:fld>
            <a:endParaRPr lang="it-IT"/>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36104" cy="983521"/>
          </a:xfrm>
          <a:prstGeom prst="rect">
            <a:avLst/>
          </a:prstGeom>
        </p:spPr>
      </p:pic>
    </p:spTree>
    <p:extLst>
      <p:ext uri="{BB962C8B-B14F-4D97-AF65-F5344CB8AC3E}">
        <p14:creationId xmlns:p14="http://schemas.microsoft.com/office/powerpoint/2010/main" val="2742278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335846"/>
            <a:ext cx="8712968" cy="5078313"/>
          </a:xfrm>
          <a:prstGeom prst="rect">
            <a:avLst/>
          </a:prstGeom>
        </p:spPr>
        <p:txBody>
          <a:bodyPr wrap="square">
            <a:spAutoFit/>
          </a:bodyPr>
          <a:lstStyle/>
          <a:p>
            <a:r>
              <a:rPr lang="it-IT" sz="3600" b="1" dirty="0" smtClean="0">
                <a:latin typeface="Verdana, Arial, Helvetica, sans-serif"/>
              </a:rPr>
              <a:t>Cos’è l’ICF </a:t>
            </a:r>
          </a:p>
          <a:p>
            <a:r>
              <a:rPr lang="it-IT" dirty="0">
                <a:solidFill>
                  <a:srgbClr val="FF0000"/>
                </a:solidFill>
                <a:latin typeface="Verdana, Arial, Helvetica, sans-serif"/>
              </a:rPr>
              <a:t>L’OMS, attraverso l’ICF, propone un </a:t>
            </a:r>
            <a:r>
              <a:rPr lang="it-IT" u="sng" dirty="0">
                <a:solidFill>
                  <a:srgbClr val="FF0000"/>
                </a:solidFill>
                <a:latin typeface="Verdana, Arial, Helvetica, sans-serif"/>
              </a:rPr>
              <a:t>modello di disabilità universale</a:t>
            </a:r>
            <a:r>
              <a:rPr lang="it-IT" dirty="0">
                <a:solidFill>
                  <a:srgbClr val="FF0000"/>
                </a:solidFill>
                <a:latin typeface="Verdana, Arial, Helvetica, sans-serif"/>
              </a:rPr>
              <a:t>, applicabile a qualsiasi persona, normodotata o diversamente abile. </a:t>
            </a:r>
            <a:r>
              <a:rPr lang="it-IT" b="1" dirty="0">
                <a:latin typeface="Verdana, Arial, Helvetica, sans-serif"/>
              </a:rPr>
              <a:t/>
            </a:r>
            <a:br>
              <a:rPr lang="it-IT" b="1" dirty="0">
                <a:latin typeface="Verdana, Arial, Helvetica, sans-serif"/>
              </a:rPr>
            </a:br>
            <a:r>
              <a:rPr lang="it-IT" dirty="0">
                <a:latin typeface="Verdana, Arial, Helvetica, sans-serif"/>
              </a:rPr>
              <a:t/>
            </a:r>
            <a:br>
              <a:rPr lang="it-IT" dirty="0">
                <a:latin typeface="Verdana, Arial, Helvetica, sans-serif"/>
              </a:rPr>
            </a:br>
            <a:r>
              <a:rPr lang="it-IT" dirty="0">
                <a:solidFill>
                  <a:srgbClr val="FFFF00"/>
                </a:solidFill>
                <a:latin typeface="Verdana, Arial, Helvetica, sans-serif"/>
              </a:rPr>
              <a:t>L’ICF si delinea come una classificazione che vuole </a:t>
            </a:r>
            <a:r>
              <a:rPr lang="it-IT" u="sng" dirty="0">
                <a:solidFill>
                  <a:srgbClr val="FFFF00"/>
                </a:solidFill>
                <a:latin typeface="Verdana, Arial, Helvetica, sans-serif"/>
              </a:rPr>
              <a:t>descrivere lo stato di salute delle persone</a:t>
            </a:r>
            <a:r>
              <a:rPr lang="it-IT" dirty="0">
                <a:solidFill>
                  <a:srgbClr val="FFFF00"/>
                </a:solidFill>
                <a:latin typeface="Verdana, Arial, Helvetica, sans-serif"/>
              </a:rPr>
              <a:t> in relazione ai loro ambiti esistenziali (sociale, familiare, lavorativo) al fine di cogliere le difficoltà che nel contesto socio-culturale di riferimento possono causare disabilità. </a:t>
            </a:r>
            <a:br>
              <a:rPr lang="it-IT" dirty="0">
                <a:solidFill>
                  <a:srgbClr val="FFFF00"/>
                </a:solidFill>
                <a:latin typeface="Verdana, Arial, Helvetica, sans-serif"/>
              </a:rPr>
            </a:br>
            <a:endParaRPr lang="it-IT" dirty="0" smtClean="0">
              <a:solidFill>
                <a:srgbClr val="FFFF00"/>
              </a:solidFill>
              <a:latin typeface="Verdana, Arial, Helvetica, sans-serif"/>
            </a:endParaRPr>
          </a:p>
          <a:p>
            <a:r>
              <a:rPr lang="it-IT" dirty="0" smtClean="0">
                <a:solidFill>
                  <a:srgbClr val="00B050"/>
                </a:solidFill>
                <a:latin typeface="Verdana, Arial, Helvetica, sans-serif"/>
              </a:rPr>
              <a:t>Tramite </a:t>
            </a:r>
            <a:r>
              <a:rPr lang="it-IT" dirty="0">
                <a:solidFill>
                  <a:srgbClr val="00B050"/>
                </a:solidFill>
                <a:latin typeface="Verdana, Arial, Helvetica, sans-serif"/>
              </a:rPr>
              <a:t>l’ICF si vuole quindi descrivere non le persone, ma le loro situazioni di vita quotidiana in relazione al loro contesto ambientale e sottolineare l’individuo non solo come persona avente malattie o disabilità, ma soprattutto evidenziarne l’unicità e la globalità.</a:t>
            </a:r>
            <a:br>
              <a:rPr lang="it-IT" dirty="0">
                <a:solidFill>
                  <a:srgbClr val="00B050"/>
                </a:solidFill>
                <a:latin typeface="Verdana, Arial, Helvetica, sans-serif"/>
              </a:rPr>
            </a:br>
            <a:endParaRPr lang="it-IT" dirty="0" smtClean="0">
              <a:solidFill>
                <a:srgbClr val="00B050"/>
              </a:solidFill>
              <a:latin typeface="Verdana, Arial, Helvetica, sans-serif"/>
            </a:endParaRPr>
          </a:p>
          <a:p>
            <a:r>
              <a:rPr lang="it-IT" dirty="0" smtClean="0">
                <a:solidFill>
                  <a:srgbClr val="0070C0"/>
                </a:solidFill>
                <a:latin typeface="Verdana, Arial, Helvetica, sans-serif"/>
              </a:rPr>
              <a:t>Lo </a:t>
            </a:r>
            <a:r>
              <a:rPr lang="it-IT" dirty="0">
                <a:solidFill>
                  <a:srgbClr val="0070C0"/>
                </a:solidFill>
                <a:latin typeface="Verdana, Arial, Helvetica, sans-serif"/>
              </a:rPr>
              <a:t>strumento descrive tali situazioni adottando un linguaggio standard ed unificato, cercando di evitare fraintendimenti semantici e facilitando la comunicazione fra i vari utilizzatori in tutto il mondo</a:t>
            </a:r>
            <a:r>
              <a:rPr lang="it-IT" dirty="0">
                <a:latin typeface="Verdana, Arial, Helvetica, sans-serif"/>
              </a:rPr>
              <a:t>.</a:t>
            </a:r>
            <a:endParaRPr lang="it-IT" dirty="0">
              <a:effectLst/>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10</a:t>
            </a:fld>
            <a:endParaRPr lang="it-IT"/>
          </a:p>
        </p:txBody>
      </p:sp>
    </p:spTree>
    <p:extLst>
      <p:ext uri="{BB962C8B-B14F-4D97-AF65-F5344CB8AC3E}">
        <p14:creationId xmlns:p14="http://schemas.microsoft.com/office/powerpoint/2010/main" val="219390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438150"/>
            <a:ext cx="8128000" cy="5981700"/>
          </a:xfrm>
          <a:prstGeom prst="rect">
            <a:avLst/>
          </a:prstGeom>
          <a:solidFill>
            <a:schemeClr val="bg2">
              <a:lumMod val="75000"/>
            </a:schemeClr>
          </a:solidFill>
          <a:ln>
            <a:noFill/>
          </a:ln>
          <a:extLst/>
        </p:spPr>
      </p:pic>
      <p:sp>
        <p:nvSpPr>
          <p:cNvPr id="2" name="Segnaposto piè di pagina 1"/>
          <p:cNvSpPr>
            <a:spLocks noGrp="1"/>
          </p:cNvSpPr>
          <p:nvPr>
            <p:ph type="ftr" sz="quarter" idx="11"/>
          </p:nvPr>
        </p:nvSpPr>
        <p:spPr/>
        <p:txBody>
          <a:bodyPr/>
          <a:lstStyle/>
          <a:p>
            <a:r>
              <a:rPr lang="it-IT" smtClean="0"/>
              <a:t>Maria De Dominicis</a:t>
            </a:r>
            <a:endParaRPr lang="it-IT"/>
          </a:p>
        </p:txBody>
      </p:sp>
      <p:sp>
        <p:nvSpPr>
          <p:cNvPr id="3" name="Segnaposto numero diapositiva 2"/>
          <p:cNvSpPr>
            <a:spLocks noGrp="1"/>
          </p:cNvSpPr>
          <p:nvPr>
            <p:ph type="sldNum" sz="quarter" idx="12"/>
          </p:nvPr>
        </p:nvSpPr>
        <p:spPr/>
        <p:txBody>
          <a:bodyPr/>
          <a:lstStyle/>
          <a:p>
            <a:fld id="{52BDC5FF-6EBA-4F68-94E8-4E0A3724AFE8}" type="slidenum">
              <a:rPr lang="it-IT" smtClean="0"/>
              <a:t>11</a:t>
            </a:fld>
            <a:endParaRPr lang="it-IT"/>
          </a:p>
        </p:txBody>
      </p:sp>
    </p:spTree>
    <p:extLst>
      <p:ext uri="{BB962C8B-B14F-4D97-AF65-F5344CB8AC3E}">
        <p14:creationId xmlns:p14="http://schemas.microsoft.com/office/powerpoint/2010/main" val="701913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bg2">
              <a:lumMod val="75000"/>
            </a:schemeClr>
          </a:solidFill>
        </p:spPr>
        <p:txBody>
          <a:bodyPr>
            <a:normAutofit fontScale="85000" lnSpcReduction="10000"/>
          </a:bodyPr>
          <a:lstStyle/>
          <a:p>
            <a:r>
              <a:rPr lang="it-IT" dirty="0">
                <a:solidFill>
                  <a:srgbClr val="7030A0"/>
                </a:solidFill>
              </a:rPr>
              <a:t>Obiettivo della riforma secondo il MIUR “rafforzare il concetto di “scuola inclusiva</a:t>
            </a:r>
            <a:r>
              <a:rPr lang="it-IT" dirty="0" smtClean="0">
                <a:solidFill>
                  <a:srgbClr val="7030A0"/>
                </a:solidFill>
              </a:rPr>
              <a:t>”</a:t>
            </a:r>
          </a:p>
          <a:p>
            <a:r>
              <a:rPr lang="it-IT" b="1" dirty="0"/>
              <a:t>Dal 1 settembre sono operativi</a:t>
            </a:r>
            <a:r>
              <a:rPr lang="it-IT" b="1" dirty="0" smtClean="0"/>
              <a:t>:</a:t>
            </a:r>
          </a:p>
          <a:p>
            <a:r>
              <a:rPr lang="it-IT" dirty="0" smtClean="0">
                <a:solidFill>
                  <a:srgbClr val="00B050"/>
                </a:solidFill>
              </a:rPr>
              <a:t> </a:t>
            </a:r>
            <a:r>
              <a:rPr lang="it-IT" b="1" dirty="0">
                <a:solidFill>
                  <a:srgbClr val="FF0000"/>
                </a:solidFill>
              </a:rPr>
              <a:t>OSSERVATORIO SCOLASTICO “permanente” che è composto:</a:t>
            </a:r>
          </a:p>
          <a:p>
            <a:r>
              <a:rPr lang="it-IT" dirty="0"/>
              <a:t>R</a:t>
            </a:r>
            <a:r>
              <a:rPr lang="it-IT" dirty="0" smtClean="0"/>
              <a:t>appresentanti </a:t>
            </a:r>
            <a:r>
              <a:rPr lang="it-IT" dirty="0"/>
              <a:t>delle Associazioni delle persone con disabilità </a:t>
            </a:r>
            <a:r>
              <a:rPr lang="it-IT" dirty="0" smtClean="0"/>
              <a:t>maggiormente rappresentative </a:t>
            </a:r>
            <a:r>
              <a:rPr lang="it-IT" dirty="0"/>
              <a:t>sul territorio nazionale nel campo dell'inclusione </a:t>
            </a:r>
            <a:r>
              <a:rPr lang="it-IT" dirty="0" smtClean="0"/>
              <a:t>scolastica, da studenti da </a:t>
            </a:r>
            <a:r>
              <a:rPr lang="it-IT" dirty="0"/>
              <a:t>altri soggetti pubblici e privati, comprese le istituzioni scolastiche, nominati </a:t>
            </a:r>
            <a:r>
              <a:rPr lang="it-IT" dirty="0" smtClean="0"/>
              <a:t>dal Ministro </a:t>
            </a:r>
            <a:r>
              <a:rPr lang="it-IT" dirty="0"/>
              <a:t>dell'istruzione, dell'università e della ricerca.</a:t>
            </a:r>
          </a:p>
        </p:txBody>
      </p:sp>
      <p:sp>
        <p:nvSpPr>
          <p:cNvPr id="2" name="Titolo 1"/>
          <p:cNvSpPr>
            <a:spLocks noGrp="1"/>
          </p:cNvSpPr>
          <p:nvPr>
            <p:ph type="title"/>
          </p:nvPr>
        </p:nvSpPr>
        <p:spPr/>
        <p:txBody>
          <a:bodyPr>
            <a:noAutofit/>
          </a:bodyPr>
          <a:lstStyle/>
          <a:p>
            <a:r>
              <a:rPr lang="it-IT" sz="3200" b="1" dirty="0">
                <a:solidFill>
                  <a:srgbClr val="FF0000"/>
                </a:solidFill>
              </a:rPr>
              <a:t>Decreto Legislativo 66/2017</a:t>
            </a:r>
            <a:r>
              <a:rPr lang="it-IT" sz="3200" dirty="0">
                <a:solidFill>
                  <a:srgbClr val="FF0000"/>
                </a:solidFill>
              </a:rPr>
              <a:t/>
            </a:r>
            <a:br>
              <a:rPr lang="it-IT" sz="3200" dirty="0">
                <a:solidFill>
                  <a:srgbClr val="FF0000"/>
                </a:solidFill>
              </a:rPr>
            </a:br>
            <a:r>
              <a:rPr lang="it-IT" sz="3200" b="1" dirty="0"/>
              <a:t>Come cambia, che cosa cambia, che cosa non cambia</a:t>
            </a:r>
          </a:p>
        </p:txBody>
      </p:sp>
      <p:sp>
        <p:nvSpPr>
          <p:cNvPr id="4" name="Segnaposto piè di pagina 3"/>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12</a:t>
            </a:fld>
            <a:endParaRPr lang="it-IT"/>
          </a:p>
        </p:txBody>
      </p:sp>
    </p:spTree>
    <p:extLst>
      <p:ext uri="{BB962C8B-B14F-4D97-AF65-F5344CB8AC3E}">
        <p14:creationId xmlns:p14="http://schemas.microsoft.com/office/powerpoint/2010/main" val="830092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116632"/>
            <a:ext cx="8568952" cy="5509200"/>
          </a:xfrm>
          <a:prstGeom prst="rect">
            <a:avLst/>
          </a:prstGeom>
          <a:solidFill>
            <a:schemeClr val="bg2">
              <a:lumMod val="75000"/>
            </a:schemeClr>
          </a:solidFill>
        </p:spPr>
        <p:txBody>
          <a:bodyPr wrap="square">
            <a:spAutoFit/>
          </a:bodyPr>
          <a:lstStyle/>
          <a:p>
            <a:r>
              <a:rPr lang="it-IT" sz="3600" b="1" dirty="0">
                <a:solidFill>
                  <a:srgbClr val="FF0000"/>
                </a:solidFill>
              </a:rPr>
              <a:t>COMPITI DELL’OSSERVATORIO SCOLASTICO “permanente” :</a:t>
            </a:r>
          </a:p>
          <a:p>
            <a:r>
              <a:rPr lang="it-IT" sz="2400" dirty="0">
                <a:solidFill>
                  <a:srgbClr val="FFFF00"/>
                </a:solidFill>
              </a:rPr>
              <a:t>• </a:t>
            </a:r>
            <a:r>
              <a:rPr lang="it-IT" sz="2800" dirty="0">
                <a:solidFill>
                  <a:srgbClr val="FFFF00"/>
                </a:solidFill>
              </a:rPr>
              <a:t>analisi e studio delle tematiche relative all'inclusione degli alunni con disabilità a </a:t>
            </a:r>
            <a:r>
              <a:rPr lang="it-IT" sz="2800" dirty="0" smtClean="0">
                <a:solidFill>
                  <a:srgbClr val="FFFF00"/>
                </a:solidFill>
              </a:rPr>
              <a:t>livello nazionale </a:t>
            </a:r>
            <a:r>
              <a:rPr lang="it-IT" sz="2800" dirty="0">
                <a:solidFill>
                  <a:srgbClr val="FFFF00"/>
                </a:solidFill>
              </a:rPr>
              <a:t>e internazionale;</a:t>
            </a:r>
          </a:p>
          <a:p>
            <a:r>
              <a:rPr lang="it-IT" sz="2800" dirty="0">
                <a:solidFill>
                  <a:srgbClr val="FFFF00"/>
                </a:solidFill>
              </a:rPr>
              <a:t>• monitoraggio delle azioni per l'inclusione scolastica;</a:t>
            </a:r>
          </a:p>
          <a:p>
            <a:r>
              <a:rPr lang="it-IT" sz="2800" dirty="0">
                <a:solidFill>
                  <a:srgbClr val="FFFF00"/>
                </a:solidFill>
              </a:rPr>
              <a:t>• proposte di accordi inter-istituzionali per la realizzazione del progetto individuale </a:t>
            </a:r>
            <a:r>
              <a:rPr lang="it-IT" sz="2800" dirty="0" smtClean="0">
                <a:solidFill>
                  <a:srgbClr val="FFFF00"/>
                </a:solidFill>
              </a:rPr>
              <a:t>di inclusione</a:t>
            </a:r>
            <a:r>
              <a:rPr lang="it-IT" sz="2800" dirty="0">
                <a:solidFill>
                  <a:srgbClr val="FFFF00"/>
                </a:solidFill>
              </a:rPr>
              <a:t>;</a:t>
            </a:r>
          </a:p>
          <a:p>
            <a:r>
              <a:rPr lang="it-IT" sz="2800" dirty="0">
                <a:solidFill>
                  <a:srgbClr val="FFFF00"/>
                </a:solidFill>
              </a:rPr>
              <a:t>• proposte di sperimentazione in materia di innovazione metodologico-didattica </a:t>
            </a:r>
            <a:r>
              <a:rPr lang="it-IT" sz="2800" dirty="0" smtClean="0">
                <a:solidFill>
                  <a:srgbClr val="FFFF00"/>
                </a:solidFill>
              </a:rPr>
              <a:t>e disciplinare</a:t>
            </a:r>
            <a:r>
              <a:rPr lang="it-IT" sz="2800" dirty="0">
                <a:solidFill>
                  <a:srgbClr val="FFFF00"/>
                </a:solidFill>
              </a:rPr>
              <a:t>;</a:t>
            </a:r>
          </a:p>
          <a:p>
            <a:r>
              <a:rPr lang="it-IT" sz="2800" dirty="0">
                <a:solidFill>
                  <a:srgbClr val="FFFF00"/>
                </a:solidFill>
              </a:rPr>
              <a:t>• pareri e proposte sugli atti normativi inerenti l'inclusione scolastica.</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13</a:t>
            </a:fld>
            <a:endParaRPr lang="it-IT"/>
          </a:p>
        </p:txBody>
      </p:sp>
    </p:spTree>
    <p:extLst>
      <p:ext uri="{BB962C8B-B14F-4D97-AF65-F5344CB8AC3E}">
        <p14:creationId xmlns:p14="http://schemas.microsoft.com/office/powerpoint/2010/main" val="2236197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476672"/>
            <a:ext cx="8640960" cy="5139869"/>
          </a:xfrm>
          <a:prstGeom prst="rect">
            <a:avLst/>
          </a:prstGeom>
          <a:solidFill>
            <a:schemeClr val="bg2">
              <a:lumMod val="75000"/>
            </a:schemeClr>
          </a:solidFill>
        </p:spPr>
        <p:txBody>
          <a:bodyPr wrap="square">
            <a:spAutoFit/>
          </a:bodyPr>
          <a:lstStyle/>
          <a:p>
            <a:r>
              <a:rPr lang="it-IT" sz="3600" b="1" dirty="0"/>
              <a:t>Modifica art. 15 della L. 104/92</a:t>
            </a:r>
          </a:p>
          <a:p>
            <a:r>
              <a:rPr lang="it-IT" sz="2800" b="1" dirty="0">
                <a:solidFill>
                  <a:srgbClr val="FF0000"/>
                </a:solidFill>
              </a:rPr>
              <a:t>Da due gruppi attuali (GLHI e GLIP) si passa a tre</a:t>
            </a:r>
          </a:p>
          <a:p>
            <a:pPr marL="457200" indent="-457200">
              <a:buFont typeface="Arial" panose="020B0604020202020204" pitchFamily="34" charset="0"/>
              <a:buChar char="•"/>
            </a:pPr>
            <a:r>
              <a:rPr lang="it-IT" sz="2800" dirty="0" smtClean="0"/>
              <a:t> </a:t>
            </a:r>
            <a:r>
              <a:rPr lang="it-IT" sz="4400" dirty="0"/>
              <a:t>GLIR (Gruppo di Lavoro </a:t>
            </a:r>
            <a:r>
              <a:rPr lang="it-IT" sz="4400" dirty="0" err="1"/>
              <a:t>Interistituzionale</a:t>
            </a:r>
            <a:r>
              <a:rPr lang="it-IT" sz="4400" dirty="0"/>
              <a:t> Regionale)</a:t>
            </a:r>
          </a:p>
          <a:p>
            <a:pPr marL="457200" indent="-457200">
              <a:buFont typeface="Arial" panose="020B0604020202020204" pitchFamily="34" charset="0"/>
              <a:buChar char="•"/>
            </a:pPr>
            <a:r>
              <a:rPr lang="it-IT" sz="4400" dirty="0" smtClean="0"/>
              <a:t> </a:t>
            </a:r>
            <a:r>
              <a:rPr lang="it-IT" sz="4400" dirty="0"/>
              <a:t>GIT (Gruppo per l’inclusione territoriale)</a:t>
            </a:r>
          </a:p>
          <a:p>
            <a:pPr marL="457200" indent="-457200">
              <a:buFont typeface="Arial" panose="020B0604020202020204" pitchFamily="34" charset="0"/>
              <a:buChar char="•"/>
            </a:pPr>
            <a:r>
              <a:rPr lang="it-IT" sz="4400" dirty="0" smtClean="0"/>
              <a:t> </a:t>
            </a:r>
            <a:r>
              <a:rPr lang="it-IT" sz="4400" dirty="0"/>
              <a:t>GLI (Gruppo di lavoro per l’Inclusione</a:t>
            </a:r>
            <a:r>
              <a:rPr lang="it-IT" sz="4400" dirty="0" smtClean="0"/>
              <a:t>)</a:t>
            </a:r>
            <a:endParaRPr lang="it-IT" sz="4400"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14</a:t>
            </a:fld>
            <a:endParaRPr lang="it-IT"/>
          </a:p>
        </p:txBody>
      </p:sp>
    </p:spTree>
    <p:extLst>
      <p:ext uri="{BB962C8B-B14F-4D97-AF65-F5344CB8AC3E}">
        <p14:creationId xmlns:p14="http://schemas.microsoft.com/office/powerpoint/2010/main" val="2508149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332656"/>
            <a:ext cx="7776864" cy="2000548"/>
          </a:xfrm>
          <a:prstGeom prst="rect">
            <a:avLst/>
          </a:prstGeom>
          <a:solidFill>
            <a:srgbClr val="0070C0"/>
          </a:solidFill>
        </p:spPr>
        <p:txBody>
          <a:bodyPr wrap="square">
            <a:spAutoFit/>
          </a:bodyPr>
          <a:lstStyle/>
          <a:p>
            <a:pPr algn="ctr"/>
            <a:r>
              <a:rPr lang="it-IT" sz="2800" b="1" dirty="0"/>
              <a:t>Attivo dal 1 settembre 2017</a:t>
            </a:r>
          </a:p>
          <a:p>
            <a:r>
              <a:rPr lang="it-IT" sz="2400" dirty="0"/>
              <a:t>Modifica art. 15 della L. 104/92</a:t>
            </a:r>
          </a:p>
          <a:p>
            <a:r>
              <a:rPr lang="it-IT" dirty="0"/>
              <a:t>• </a:t>
            </a:r>
            <a:r>
              <a:rPr lang="it-IT" b="1" i="1" dirty="0"/>
              <a:t>Gruppo di lavoro </a:t>
            </a:r>
            <a:r>
              <a:rPr lang="it-IT" b="1" i="1" dirty="0" err="1"/>
              <a:t>interistituzionale</a:t>
            </a:r>
            <a:endParaRPr lang="it-IT" b="1" i="1" dirty="0"/>
          </a:p>
          <a:p>
            <a:r>
              <a:rPr lang="it-IT" b="1" i="1" dirty="0"/>
              <a:t>regionale </a:t>
            </a:r>
            <a:r>
              <a:rPr lang="it-IT" dirty="0"/>
              <a:t>(GLIR),</a:t>
            </a:r>
          </a:p>
          <a:p>
            <a:r>
              <a:rPr lang="it-IT" dirty="0"/>
              <a:t>• Componenti: un dirigente </a:t>
            </a:r>
            <a:r>
              <a:rPr lang="it-IT" dirty="0" smtClean="0"/>
              <a:t>dell’USR, rappresentanti </a:t>
            </a:r>
            <a:r>
              <a:rPr lang="it-IT" dirty="0"/>
              <a:t>delle Regioni, degli Enti</a:t>
            </a:r>
          </a:p>
          <a:p>
            <a:r>
              <a:rPr lang="it-IT" dirty="0"/>
              <a:t>locali e delle associazioni delle </a:t>
            </a:r>
            <a:r>
              <a:rPr lang="it-IT" dirty="0" smtClean="0"/>
              <a:t>persone con disabilità</a:t>
            </a:r>
            <a:endParaRPr lang="it-IT" dirty="0"/>
          </a:p>
        </p:txBody>
      </p:sp>
      <p:sp>
        <p:nvSpPr>
          <p:cNvPr id="3" name="Rettangolo 2"/>
          <p:cNvSpPr/>
          <p:nvPr/>
        </p:nvSpPr>
        <p:spPr>
          <a:xfrm>
            <a:off x="251520" y="4149080"/>
            <a:ext cx="8424936" cy="1292662"/>
          </a:xfrm>
          <a:prstGeom prst="rect">
            <a:avLst/>
          </a:prstGeom>
          <a:solidFill>
            <a:srgbClr val="00B050"/>
          </a:solidFill>
        </p:spPr>
        <p:txBody>
          <a:bodyPr wrap="square">
            <a:spAutoFit/>
          </a:bodyPr>
          <a:lstStyle/>
          <a:p>
            <a:r>
              <a:rPr lang="it-IT" sz="2400" b="1" dirty="0"/>
              <a:t>Il decreto “amplia” </a:t>
            </a:r>
            <a:r>
              <a:rPr lang="it-IT" sz="2400" b="1" dirty="0" smtClean="0"/>
              <a:t>i compiti</a:t>
            </a:r>
            <a:r>
              <a:rPr lang="it-IT" dirty="0"/>
              <a:t>:</a:t>
            </a:r>
          </a:p>
          <a:p>
            <a:r>
              <a:rPr lang="it-IT" dirty="0"/>
              <a:t>• non solo consulenza </a:t>
            </a:r>
            <a:r>
              <a:rPr lang="it-IT" dirty="0" smtClean="0"/>
              <a:t>sugli accordi </a:t>
            </a:r>
            <a:r>
              <a:rPr lang="it-IT" dirty="0"/>
              <a:t>di Programma,</a:t>
            </a:r>
          </a:p>
          <a:p>
            <a:r>
              <a:rPr lang="it-IT" dirty="0"/>
              <a:t>• ma anche supporto ai GIT</a:t>
            </a:r>
          </a:p>
          <a:p>
            <a:r>
              <a:rPr lang="it-IT" dirty="0"/>
              <a:t>• e alle reti di scuole per </a:t>
            </a:r>
            <a:r>
              <a:rPr lang="it-IT" dirty="0" smtClean="0"/>
              <a:t>il Piano </a:t>
            </a:r>
            <a:r>
              <a:rPr lang="it-IT" dirty="0"/>
              <a:t>di formazione </a:t>
            </a:r>
            <a:r>
              <a:rPr lang="it-IT" dirty="0" smtClean="0"/>
              <a:t>del personale </a:t>
            </a:r>
            <a:r>
              <a:rPr lang="it-IT" dirty="0"/>
              <a:t>della scuola.</a:t>
            </a:r>
          </a:p>
        </p:txBody>
      </p:sp>
      <p:sp>
        <p:nvSpPr>
          <p:cNvPr id="4" name="Segnaposto piè di pagina 3"/>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15</a:t>
            </a:fld>
            <a:endParaRPr lang="it-IT"/>
          </a:p>
        </p:txBody>
      </p:sp>
    </p:spTree>
    <p:extLst>
      <p:ext uri="{BB962C8B-B14F-4D97-AF65-F5344CB8AC3E}">
        <p14:creationId xmlns:p14="http://schemas.microsoft.com/office/powerpoint/2010/main" val="3975219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0705" y="3171"/>
            <a:ext cx="4177007" cy="4108817"/>
          </a:xfrm>
          <a:prstGeom prst="rect">
            <a:avLst/>
          </a:prstGeom>
          <a:solidFill>
            <a:schemeClr val="accent6">
              <a:lumMod val="40000"/>
              <a:lumOff val="60000"/>
            </a:schemeClr>
          </a:solidFill>
        </p:spPr>
        <p:txBody>
          <a:bodyPr wrap="square">
            <a:spAutoFit/>
          </a:bodyPr>
          <a:lstStyle/>
          <a:p>
            <a:pPr algn="ctr"/>
            <a:r>
              <a:rPr lang="it-IT" sz="3600" b="1" dirty="0">
                <a:solidFill>
                  <a:srgbClr val="FF0000"/>
                </a:solidFill>
                <a:latin typeface="CalisMTBol"/>
              </a:rPr>
              <a:t>Attivo dal 1 settembre 2017</a:t>
            </a:r>
          </a:p>
          <a:p>
            <a:pPr algn="ctr"/>
            <a:r>
              <a:rPr lang="it-IT" b="1" dirty="0">
                <a:solidFill>
                  <a:srgbClr val="FF0000"/>
                </a:solidFill>
                <a:latin typeface="CalisMTBol"/>
              </a:rPr>
              <a:t>Modifica art. 15 della L. 104/92</a:t>
            </a:r>
          </a:p>
          <a:p>
            <a:r>
              <a:rPr lang="it-IT" sz="1400" b="1" dirty="0">
                <a:solidFill>
                  <a:srgbClr val="FF0000"/>
                </a:solidFill>
                <a:latin typeface="ArialMT"/>
              </a:rPr>
              <a:t>• </a:t>
            </a:r>
            <a:r>
              <a:rPr lang="it-IT" b="1" dirty="0">
                <a:solidFill>
                  <a:srgbClr val="FF0000"/>
                </a:solidFill>
                <a:latin typeface="CalisMTBol"/>
              </a:rPr>
              <a:t>Gruppo di lavoro per l’Inclusione (GLI</a:t>
            </a:r>
            <a:r>
              <a:rPr lang="it-IT" b="1" dirty="0" smtClean="0">
                <a:solidFill>
                  <a:srgbClr val="FF0000"/>
                </a:solidFill>
                <a:latin typeface="CalisMTBol"/>
              </a:rPr>
              <a:t>)           </a:t>
            </a:r>
            <a:endParaRPr lang="it-IT" b="1" dirty="0">
              <a:solidFill>
                <a:srgbClr val="FF0000"/>
              </a:solidFill>
              <a:latin typeface="CalisMTBol"/>
            </a:endParaRPr>
          </a:p>
          <a:p>
            <a:endParaRPr lang="it-IT" dirty="0" smtClean="0">
              <a:solidFill>
                <a:srgbClr val="000000"/>
              </a:solidFill>
              <a:latin typeface="CalisMTBol"/>
            </a:endParaRPr>
          </a:p>
          <a:p>
            <a:r>
              <a:rPr lang="it-IT" dirty="0" smtClean="0">
                <a:solidFill>
                  <a:srgbClr val="000000"/>
                </a:solidFill>
                <a:latin typeface="CalisMTBol"/>
              </a:rPr>
              <a:t>Il </a:t>
            </a:r>
            <a:r>
              <a:rPr lang="it-IT" dirty="0">
                <a:solidFill>
                  <a:srgbClr val="000000"/>
                </a:solidFill>
                <a:latin typeface="CalisMTBol"/>
              </a:rPr>
              <a:t>GLI è Nominato e presieduto dal DS</a:t>
            </a:r>
          </a:p>
          <a:p>
            <a:r>
              <a:rPr lang="it-IT" dirty="0">
                <a:solidFill>
                  <a:srgbClr val="000000"/>
                </a:solidFill>
                <a:latin typeface="CalisMTBol"/>
              </a:rPr>
              <a:t>Il gruppo è composto da:</a:t>
            </a:r>
          </a:p>
          <a:p>
            <a:r>
              <a:rPr lang="it-IT" sz="1400" dirty="0">
                <a:solidFill>
                  <a:srgbClr val="4F82BE"/>
                </a:solidFill>
                <a:latin typeface="ArialMT"/>
              </a:rPr>
              <a:t>• </a:t>
            </a:r>
            <a:r>
              <a:rPr lang="it-IT" dirty="0">
                <a:solidFill>
                  <a:srgbClr val="000000"/>
                </a:solidFill>
                <a:latin typeface="CalistoMT"/>
              </a:rPr>
              <a:t>Docenti curricolari,</a:t>
            </a:r>
          </a:p>
          <a:p>
            <a:r>
              <a:rPr lang="it-IT" sz="1400" dirty="0">
                <a:solidFill>
                  <a:srgbClr val="4F82BE"/>
                </a:solidFill>
                <a:latin typeface="ArialMT"/>
              </a:rPr>
              <a:t>• </a:t>
            </a:r>
            <a:r>
              <a:rPr lang="it-IT" dirty="0">
                <a:solidFill>
                  <a:srgbClr val="000000"/>
                </a:solidFill>
                <a:latin typeface="CalistoMT"/>
              </a:rPr>
              <a:t>Docenti di sostegno</a:t>
            </a:r>
          </a:p>
          <a:p>
            <a:r>
              <a:rPr lang="it-IT" sz="1400" dirty="0">
                <a:solidFill>
                  <a:srgbClr val="4F82BE"/>
                </a:solidFill>
                <a:latin typeface="ArialMT"/>
              </a:rPr>
              <a:t>• </a:t>
            </a:r>
            <a:r>
              <a:rPr lang="it-IT" dirty="0">
                <a:solidFill>
                  <a:srgbClr val="000000"/>
                </a:solidFill>
                <a:latin typeface="CalistoMT"/>
              </a:rPr>
              <a:t>Eventualmente: personale ATA,</a:t>
            </a:r>
          </a:p>
          <a:p>
            <a:r>
              <a:rPr lang="it-IT" sz="1400" dirty="0">
                <a:solidFill>
                  <a:srgbClr val="4F82BE"/>
                </a:solidFill>
                <a:latin typeface="ArialMT"/>
              </a:rPr>
              <a:t>• </a:t>
            </a:r>
            <a:r>
              <a:rPr lang="it-IT" dirty="0">
                <a:solidFill>
                  <a:srgbClr val="000000"/>
                </a:solidFill>
                <a:latin typeface="CalistoMT"/>
              </a:rPr>
              <a:t>e specialisti ASL</a:t>
            </a:r>
          </a:p>
          <a:p>
            <a:endParaRPr lang="it-IT" sz="900" dirty="0">
              <a:solidFill>
                <a:srgbClr val="BACEE6"/>
              </a:solidFill>
              <a:latin typeface="CalistoM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8717" y="404664"/>
            <a:ext cx="4371975" cy="1858962"/>
          </a:xfrm>
          <a:prstGeom prst="rect">
            <a:avLst/>
          </a:prstGeom>
          <a:solidFill>
            <a:srgbClr val="00B050"/>
          </a:solidFill>
          <a:ln>
            <a:noFill/>
          </a:ln>
          <a:effec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78" y="4757231"/>
            <a:ext cx="8876446" cy="1852613"/>
          </a:xfrm>
          <a:prstGeom prst="rect">
            <a:avLst/>
          </a:prstGeom>
          <a:solidFill>
            <a:srgbClr val="00B0F0"/>
          </a:solidFill>
          <a:ln>
            <a:noFill/>
          </a:ln>
          <a:effectLst/>
        </p:spPr>
      </p:pic>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16</a:t>
            </a:fld>
            <a:endParaRPr lang="it-IT"/>
          </a:p>
        </p:txBody>
      </p:sp>
    </p:spTree>
    <p:extLst>
      <p:ext uri="{BB962C8B-B14F-4D97-AF65-F5344CB8AC3E}">
        <p14:creationId xmlns:p14="http://schemas.microsoft.com/office/powerpoint/2010/main" val="1590277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474345"/>
            <a:ext cx="8640960" cy="4431983"/>
          </a:xfrm>
          <a:prstGeom prst="rect">
            <a:avLst/>
          </a:prstGeom>
        </p:spPr>
        <p:txBody>
          <a:bodyPr wrap="square">
            <a:spAutoFit/>
          </a:bodyPr>
          <a:lstStyle/>
          <a:p>
            <a:pPr algn="ctr"/>
            <a:r>
              <a:rPr lang="it-IT" sz="2400" b="1" dirty="0">
                <a:solidFill>
                  <a:srgbClr val="FF0000"/>
                </a:solidFill>
              </a:rPr>
              <a:t>Piano per l’inclusione</a:t>
            </a:r>
          </a:p>
          <a:p>
            <a:pPr algn="ctr"/>
            <a:r>
              <a:rPr lang="it-IT" sz="2400" b="1" dirty="0">
                <a:solidFill>
                  <a:srgbClr val="FF0000"/>
                </a:solidFill>
              </a:rPr>
              <a:t>(Decreto legislativo, art. 8)</a:t>
            </a:r>
          </a:p>
          <a:p>
            <a:endParaRPr lang="it-IT" dirty="0" smtClean="0"/>
          </a:p>
          <a:p>
            <a:pPr algn="just"/>
            <a:r>
              <a:rPr lang="it-IT" dirty="0" smtClean="0"/>
              <a:t> </a:t>
            </a:r>
            <a:r>
              <a:rPr lang="it-IT" dirty="0">
                <a:solidFill>
                  <a:srgbClr val="FFFF00"/>
                </a:solidFill>
              </a:rPr>
              <a:t>1. Ciascuna istituzione scolastica, nell'ambito della definizione </a:t>
            </a:r>
            <a:r>
              <a:rPr lang="it-IT" dirty="0" smtClean="0">
                <a:solidFill>
                  <a:srgbClr val="FFFF00"/>
                </a:solidFill>
              </a:rPr>
              <a:t>del Piano </a:t>
            </a:r>
            <a:r>
              <a:rPr lang="it-IT" dirty="0">
                <a:solidFill>
                  <a:srgbClr val="FFFF00"/>
                </a:solidFill>
              </a:rPr>
              <a:t>triennale dell'offerta formativa, predispone il Piano </a:t>
            </a:r>
            <a:r>
              <a:rPr lang="it-IT" dirty="0" smtClean="0">
                <a:solidFill>
                  <a:srgbClr val="FFFF00"/>
                </a:solidFill>
              </a:rPr>
              <a:t>per l'inclusione </a:t>
            </a:r>
            <a:r>
              <a:rPr lang="it-IT" dirty="0">
                <a:solidFill>
                  <a:srgbClr val="FFFF00"/>
                </a:solidFill>
              </a:rPr>
              <a:t>che definisce le modalità per l'utilizzo coordinato </a:t>
            </a:r>
            <a:r>
              <a:rPr lang="it-IT" dirty="0" smtClean="0">
                <a:solidFill>
                  <a:srgbClr val="FFFF00"/>
                </a:solidFill>
              </a:rPr>
              <a:t>delle risorse</a:t>
            </a:r>
            <a:r>
              <a:rPr lang="it-IT" dirty="0">
                <a:solidFill>
                  <a:srgbClr val="FFFF00"/>
                </a:solidFill>
              </a:rPr>
              <a:t>, compresi il superamento delle barriere e l'individuazione</a:t>
            </a:r>
          </a:p>
          <a:p>
            <a:pPr algn="just"/>
            <a:r>
              <a:rPr lang="it-IT" dirty="0">
                <a:solidFill>
                  <a:srgbClr val="FFFF00"/>
                </a:solidFill>
              </a:rPr>
              <a:t>dei facilitatori del contesto di riferimento nonché </a:t>
            </a:r>
            <a:r>
              <a:rPr lang="it-IT" b="1" i="1" dirty="0">
                <a:solidFill>
                  <a:srgbClr val="FFFF00"/>
                </a:solidFill>
              </a:rPr>
              <a:t>per progettare </a:t>
            </a:r>
            <a:r>
              <a:rPr lang="it-IT" b="1" i="1" dirty="0" smtClean="0">
                <a:solidFill>
                  <a:srgbClr val="FFFF00"/>
                </a:solidFill>
              </a:rPr>
              <a:t>e programmare </a:t>
            </a:r>
            <a:r>
              <a:rPr lang="it-IT" b="1" i="1" dirty="0">
                <a:solidFill>
                  <a:srgbClr val="FFFF00"/>
                </a:solidFill>
              </a:rPr>
              <a:t>gli interventi di miglioramento della qualità dell'inclusione</a:t>
            </a:r>
          </a:p>
          <a:p>
            <a:pPr algn="just"/>
            <a:r>
              <a:rPr lang="it-IT" b="1" i="1" dirty="0">
                <a:solidFill>
                  <a:srgbClr val="FFFF00"/>
                </a:solidFill>
              </a:rPr>
              <a:t>scolastica</a:t>
            </a:r>
            <a:r>
              <a:rPr lang="it-IT" dirty="0">
                <a:solidFill>
                  <a:srgbClr val="FFFF00"/>
                </a:solidFill>
              </a:rPr>
              <a:t>.</a:t>
            </a:r>
          </a:p>
          <a:p>
            <a:endParaRPr lang="it-IT" dirty="0"/>
          </a:p>
          <a:p>
            <a:endParaRPr lang="it-IT" dirty="0" smtClean="0"/>
          </a:p>
          <a:p>
            <a:endParaRPr lang="it-IT" dirty="0">
              <a:solidFill>
                <a:srgbClr val="00B050"/>
              </a:solidFill>
            </a:endParaRPr>
          </a:p>
          <a:p>
            <a:r>
              <a:rPr lang="it-IT" dirty="0" smtClean="0">
                <a:solidFill>
                  <a:srgbClr val="00B050"/>
                </a:solidFill>
              </a:rPr>
              <a:t>2</a:t>
            </a:r>
            <a:r>
              <a:rPr lang="it-IT" dirty="0">
                <a:solidFill>
                  <a:srgbClr val="00B050"/>
                </a:solidFill>
              </a:rPr>
              <a:t>. Il Piano per l'inclusione è attuato nei limiti delle risorse finanziarie,</a:t>
            </a:r>
          </a:p>
          <a:p>
            <a:r>
              <a:rPr lang="it-IT" dirty="0">
                <a:solidFill>
                  <a:srgbClr val="00B050"/>
                </a:solidFill>
              </a:rPr>
              <a:t>umane e strumentali disponibili.</a:t>
            </a:r>
          </a:p>
          <a:p>
            <a:r>
              <a:rPr lang="it-IT" dirty="0" smtClean="0">
                <a:solidFill>
                  <a:srgbClr val="00B050"/>
                </a:solidFill>
              </a:rPr>
              <a:t>DOCUMENTO PROGRAMMATICO-ATTUATIVO DELLA </a:t>
            </a:r>
            <a:r>
              <a:rPr lang="it-IT" dirty="0">
                <a:solidFill>
                  <a:srgbClr val="00B050"/>
                </a:solidFill>
              </a:rPr>
              <a:t>SCUOLA IN MATERIA DI INCLUSIONE</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17</a:t>
            </a:fld>
            <a:endParaRPr lang="it-IT"/>
          </a:p>
        </p:txBody>
      </p:sp>
    </p:spTree>
    <p:extLst>
      <p:ext uri="{BB962C8B-B14F-4D97-AF65-F5344CB8AC3E}">
        <p14:creationId xmlns:p14="http://schemas.microsoft.com/office/powerpoint/2010/main" val="664091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3528" y="692696"/>
            <a:ext cx="8712968" cy="4308872"/>
          </a:xfrm>
          <a:prstGeom prst="rect">
            <a:avLst/>
          </a:prstGeom>
        </p:spPr>
        <p:txBody>
          <a:bodyPr wrap="square">
            <a:spAutoFit/>
          </a:bodyPr>
          <a:lstStyle/>
          <a:p>
            <a:pPr algn="ctr"/>
            <a:r>
              <a:rPr lang="it-IT" sz="3600" b="1" dirty="0">
                <a:solidFill>
                  <a:srgbClr val="FF0000"/>
                </a:solidFill>
              </a:rPr>
              <a:t>1 settembre 2017</a:t>
            </a:r>
          </a:p>
          <a:p>
            <a:endParaRPr lang="it-IT" dirty="0" smtClean="0"/>
          </a:p>
          <a:p>
            <a:pPr algn="just"/>
            <a:r>
              <a:rPr lang="it-IT" sz="2000" b="1" i="1" dirty="0" smtClean="0">
                <a:solidFill>
                  <a:schemeClr val="accent1">
                    <a:lumMod val="60000"/>
                    <a:lumOff val="40000"/>
                  </a:schemeClr>
                </a:solidFill>
              </a:rPr>
              <a:t>Il </a:t>
            </a:r>
            <a:r>
              <a:rPr lang="it-IT" sz="2000" b="1" i="1" dirty="0">
                <a:solidFill>
                  <a:schemeClr val="accent1">
                    <a:lumMod val="60000"/>
                    <a:lumOff val="40000"/>
                  </a:schemeClr>
                </a:solidFill>
              </a:rPr>
              <a:t>MIUR individuerà </a:t>
            </a:r>
            <a:r>
              <a:rPr lang="it-IT" sz="2000" b="1" i="1" dirty="0" smtClean="0">
                <a:solidFill>
                  <a:schemeClr val="accent1">
                    <a:lumMod val="60000"/>
                    <a:lumOff val="40000"/>
                  </a:schemeClr>
                </a:solidFill>
              </a:rPr>
              <a:t>le “scuole </a:t>
            </a:r>
            <a:r>
              <a:rPr lang="it-IT" sz="2000" b="1" i="1" dirty="0">
                <a:solidFill>
                  <a:schemeClr val="accent1">
                    <a:lumMod val="60000"/>
                    <a:lumOff val="40000"/>
                  </a:schemeClr>
                </a:solidFill>
              </a:rPr>
              <a:t>polo” per azioni </a:t>
            </a:r>
            <a:r>
              <a:rPr lang="it-IT" sz="2000" b="1" i="1" dirty="0" smtClean="0">
                <a:solidFill>
                  <a:schemeClr val="accent1">
                    <a:lumMod val="60000"/>
                    <a:lumOff val="40000"/>
                  </a:schemeClr>
                </a:solidFill>
              </a:rPr>
              <a:t>di supporto </a:t>
            </a:r>
            <a:r>
              <a:rPr lang="it-IT" sz="2000" b="1" i="1" dirty="0">
                <a:solidFill>
                  <a:schemeClr val="accent1">
                    <a:lumMod val="60000"/>
                    <a:lumOff val="40000"/>
                  </a:schemeClr>
                </a:solidFill>
              </a:rPr>
              <a:t>e consulenza con </a:t>
            </a:r>
            <a:r>
              <a:rPr lang="it-IT" sz="2000" b="1" i="1" dirty="0" smtClean="0">
                <a:solidFill>
                  <a:schemeClr val="accent1">
                    <a:lumMod val="60000"/>
                    <a:lumOff val="40000"/>
                  </a:schemeClr>
                </a:solidFill>
              </a:rPr>
              <a:t>le reti </a:t>
            </a:r>
            <a:r>
              <a:rPr lang="it-IT" sz="2000" b="1" i="1" dirty="0">
                <a:solidFill>
                  <a:schemeClr val="accent1">
                    <a:lumMod val="60000"/>
                    <a:lumOff val="40000"/>
                  </a:schemeClr>
                </a:solidFill>
              </a:rPr>
              <a:t>del territorio</a:t>
            </a:r>
          </a:p>
          <a:p>
            <a:pPr algn="just"/>
            <a:r>
              <a:rPr lang="it-IT" sz="2000" b="1" i="1" dirty="0" smtClean="0">
                <a:solidFill>
                  <a:schemeClr val="accent1">
                    <a:lumMod val="60000"/>
                    <a:lumOff val="40000"/>
                  </a:schemeClr>
                </a:solidFill>
              </a:rPr>
              <a:t>Assegnazione di collaboratori scolastici nel </a:t>
            </a:r>
            <a:r>
              <a:rPr lang="it-IT" sz="2000" b="1" i="1" dirty="0">
                <a:solidFill>
                  <a:schemeClr val="accent1">
                    <a:lumMod val="60000"/>
                    <a:lumOff val="40000"/>
                  </a:schemeClr>
                </a:solidFill>
              </a:rPr>
              <a:t>rispetto del genere</a:t>
            </a:r>
          </a:p>
          <a:p>
            <a:pPr algn="just"/>
            <a:r>
              <a:rPr lang="it-IT" sz="2000" b="1" i="1" dirty="0">
                <a:solidFill>
                  <a:schemeClr val="accent1">
                    <a:lumMod val="60000"/>
                    <a:lumOff val="40000"/>
                  </a:schemeClr>
                </a:solidFill>
              </a:rPr>
              <a:t>Contributo </a:t>
            </a:r>
            <a:r>
              <a:rPr lang="it-IT" sz="2000" b="1" i="1" dirty="0" smtClean="0">
                <a:solidFill>
                  <a:schemeClr val="accent1">
                    <a:lumMod val="60000"/>
                    <a:lumOff val="40000"/>
                  </a:schemeClr>
                </a:solidFill>
              </a:rPr>
              <a:t>economico, parametrato </a:t>
            </a:r>
            <a:r>
              <a:rPr lang="it-IT" sz="2000" b="1" i="1" dirty="0">
                <a:solidFill>
                  <a:schemeClr val="accent1">
                    <a:lumMod val="60000"/>
                    <a:lumOff val="40000"/>
                  </a:schemeClr>
                </a:solidFill>
              </a:rPr>
              <a:t>al numero </a:t>
            </a:r>
            <a:r>
              <a:rPr lang="it-IT" sz="2000" b="1" i="1" dirty="0" smtClean="0">
                <a:solidFill>
                  <a:schemeClr val="accent1">
                    <a:lumMod val="60000"/>
                    <a:lumOff val="40000"/>
                  </a:schemeClr>
                </a:solidFill>
              </a:rPr>
              <a:t>di alunni </a:t>
            </a:r>
            <a:r>
              <a:rPr lang="it-IT" sz="2000" b="1" i="1" dirty="0">
                <a:solidFill>
                  <a:schemeClr val="accent1">
                    <a:lumMod val="60000"/>
                    <a:lumOff val="40000"/>
                  </a:schemeClr>
                </a:solidFill>
              </a:rPr>
              <a:t>con disabilità accolti e</a:t>
            </a:r>
          </a:p>
          <a:p>
            <a:pPr algn="just"/>
            <a:r>
              <a:rPr lang="it-IT" sz="2000" b="1" i="1" dirty="0">
                <a:solidFill>
                  <a:schemeClr val="accent1">
                    <a:lumMod val="60000"/>
                    <a:lumOff val="40000"/>
                  </a:schemeClr>
                </a:solidFill>
              </a:rPr>
              <a:t>alla relativa percentuale </a:t>
            </a:r>
            <a:r>
              <a:rPr lang="it-IT" sz="2000" b="1" dirty="0">
                <a:solidFill>
                  <a:schemeClr val="accent1">
                    <a:lumMod val="60000"/>
                    <a:lumOff val="40000"/>
                  </a:schemeClr>
                </a:solidFill>
              </a:rPr>
              <a:t>rispetto </a:t>
            </a:r>
            <a:r>
              <a:rPr lang="it-IT" sz="2000" b="1" dirty="0" smtClean="0">
                <a:solidFill>
                  <a:schemeClr val="accent1">
                    <a:lumMod val="60000"/>
                    <a:lumOff val="40000"/>
                  </a:schemeClr>
                </a:solidFill>
              </a:rPr>
              <a:t>al numero </a:t>
            </a:r>
            <a:r>
              <a:rPr lang="it-IT" sz="2000" b="1" dirty="0">
                <a:solidFill>
                  <a:schemeClr val="accent1">
                    <a:lumMod val="60000"/>
                    <a:lumOff val="40000"/>
                  </a:schemeClr>
                </a:solidFill>
              </a:rPr>
              <a:t>complessivo dei frequentanti.</a:t>
            </a:r>
          </a:p>
          <a:p>
            <a:pPr algn="just"/>
            <a:r>
              <a:rPr lang="it-IT" sz="2000" b="1" dirty="0">
                <a:solidFill>
                  <a:schemeClr val="accent1">
                    <a:lumMod val="60000"/>
                    <a:lumOff val="40000"/>
                  </a:schemeClr>
                </a:solidFill>
              </a:rPr>
              <a:t>Piano per </a:t>
            </a:r>
            <a:r>
              <a:rPr lang="it-IT" sz="2000" b="1" dirty="0" smtClean="0">
                <a:solidFill>
                  <a:schemeClr val="accent1">
                    <a:lumMod val="60000"/>
                    <a:lumOff val="40000"/>
                  </a:schemeClr>
                </a:solidFill>
              </a:rPr>
              <a:t>l’INCLUSIONE nuovo documento inserito </a:t>
            </a:r>
            <a:r>
              <a:rPr lang="it-IT" sz="2000" b="1" dirty="0">
                <a:solidFill>
                  <a:schemeClr val="accent1">
                    <a:lumMod val="60000"/>
                    <a:lumOff val="40000"/>
                  </a:schemeClr>
                </a:solidFill>
              </a:rPr>
              <a:t>nel </a:t>
            </a:r>
            <a:r>
              <a:rPr lang="it-IT" sz="2000" b="1" dirty="0" smtClean="0">
                <a:solidFill>
                  <a:schemeClr val="accent1">
                    <a:lumMod val="60000"/>
                    <a:lumOff val="40000"/>
                  </a:schemeClr>
                </a:solidFill>
              </a:rPr>
              <a:t>PTOF elaborato </a:t>
            </a:r>
            <a:r>
              <a:rPr lang="it-IT" sz="2000" b="1" dirty="0">
                <a:solidFill>
                  <a:schemeClr val="accent1">
                    <a:lumMod val="60000"/>
                    <a:lumOff val="40000"/>
                  </a:schemeClr>
                </a:solidFill>
              </a:rPr>
              <a:t>dal Collegio Docenti </a:t>
            </a:r>
            <a:r>
              <a:rPr lang="it-IT" sz="2000" b="1" dirty="0" smtClean="0">
                <a:solidFill>
                  <a:schemeClr val="accent1">
                    <a:lumMod val="60000"/>
                    <a:lumOff val="40000"/>
                  </a:schemeClr>
                </a:solidFill>
              </a:rPr>
              <a:t>con il </a:t>
            </a:r>
            <a:r>
              <a:rPr lang="it-IT" sz="2000" b="1" dirty="0">
                <a:solidFill>
                  <a:schemeClr val="accent1">
                    <a:lumMod val="60000"/>
                    <a:lumOff val="40000"/>
                  </a:schemeClr>
                </a:solidFill>
              </a:rPr>
              <a:t>supporto del </a:t>
            </a:r>
            <a:r>
              <a:rPr lang="it-IT" sz="2000" b="1" dirty="0" smtClean="0">
                <a:solidFill>
                  <a:schemeClr val="accent1">
                    <a:lumMod val="60000"/>
                    <a:lumOff val="40000"/>
                  </a:schemeClr>
                </a:solidFill>
              </a:rPr>
              <a:t>GLI è </a:t>
            </a:r>
            <a:r>
              <a:rPr lang="it-IT" sz="2000" b="1" dirty="0">
                <a:solidFill>
                  <a:schemeClr val="accent1">
                    <a:lumMod val="60000"/>
                    <a:lumOff val="40000"/>
                  </a:schemeClr>
                </a:solidFill>
              </a:rPr>
              <a:t>il documento </a:t>
            </a:r>
            <a:r>
              <a:rPr lang="it-IT" sz="2000" b="1" dirty="0" smtClean="0">
                <a:solidFill>
                  <a:schemeClr val="accent1">
                    <a:lumMod val="60000"/>
                    <a:lumOff val="40000"/>
                  </a:schemeClr>
                </a:solidFill>
              </a:rPr>
              <a:t>che “</a:t>
            </a:r>
            <a:r>
              <a:rPr lang="it-IT" sz="2000" b="1" i="1" dirty="0" smtClean="0">
                <a:solidFill>
                  <a:schemeClr val="accent1">
                    <a:lumMod val="60000"/>
                    <a:lumOff val="40000"/>
                  </a:schemeClr>
                </a:solidFill>
              </a:rPr>
              <a:t>definisce </a:t>
            </a:r>
            <a:r>
              <a:rPr lang="it-IT" sz="2000" b="1" i="1" dirty="0">
                <a:solidFill>
                  <a:schemeClr val="accent1">
                    <a:lumMod val="60000"/>
                    <a:lumOff val="40000"/>
                  </a:schemeClr>
                </a:solidFill>
              </a:rPr>
              <a:t>le modalità per </a:t>
            </a:r>
            <a:r>
              <a:rPr lang="it-IT" sz="2000" b="1" i="1" dirty="0" smtClean="0">
                <a:solidFill>
                  <a:schemeClr val="accent1">
                    <a:lumMod val="60000"/>
                    <a:lumOff val="40000"/>
                  </a:schemeClr>
                </a:solidFill>
              </a:rPr>
              <a:t>l’utilizzo coordinato </a:t>
            </a:r>
            <a:r>
              <a:rPr lang="it-IT" sz="2000" b="1" i="1" dirty="0">
                <a:solidFill>
                  <a:schemeClr val="accent1">
                    <a:lumMod val="60000"/>
                    <a:lumOff val="40000"/>
                  </a:schemeClr>
                </a:solidFill>
              </a:rPr>
              <a:t>delle risorse</a:t>
            </a:r>
            <a:r>
              <a:rPr lang="it-IT" sz="2000" b="1" dirty="0">
                <a:solidFill>
                  <a:schemeClr val="accent1">
                    <a:lumMod val="60000"/>
                    <a:lumOff val="40000"/>
                  </a:schemeClr>
                </a:solidFill>
              </a:rPr>
              <a:t>”</a:t>
            </a:r>
          </a:p>
          <a:p>
            <a:pPr algn="just"/>
            <a:r>
              <a:rPr lang="it-IT" sz="2000" b="1" dirty="0">
                <a:solidFill>
                  <a:schemeClr val="accent1">
                    <a:lumMod val="60000"/>
                    <a:lumOff val="40000"/>
                  </a:schemeClr>
                </a:solidFill>
              </a:rPr>
              <a:t>Protocolli di valutazione </a:t>
            </a:r>
            <a:r>
              <a:rPr lang="it-IT" sz="2000" b="1" dirty="0" smtClean="0">
                <a:solidFill>
                  <a:schemeClr val="accent1">
                    <a:lumMod val="60000"/>
                    <a:lumOff val="40000"/>
                  </a:schemeClr>
                </a:solidFill>
              </a:rPr>
              <a:t>della qualità </a:t>
            </a:r>
            <a:r>
              <a:rPr lang="it-IT" sz="2000" b="1" dirty="0">
                <a:solidFill>
                  <a:schemeClr val="accent1">
                    <a:lumMod val="60000"/>
                    <a:lumOff val="40000"/>
                  </a:schemeClr>
                </a:solidFill>
              </a:rPr>
              <a:t>dell’inclusione scolastica,</a:t>
            </a:r>
          </a:p>
          <a:p>
            <a:pPr algn="just"/>
            <a:r>
              <a:rPr lang="it-IT" sz="2000" b="1" dirty="0">
                <a:solidFill>
                  <a:schemeClr val="accent1">
                    <a:lumMod val="60000"/>
                    <a:lumOff val="40000"/>
                  </a:schemeClr>
                </a:solidFill>
              </a:rPr>
              <a:t>predisposti dall’INVALSI (</a:t>
            </a:r>
            <a:r>
              <a:rPr lang="it-IT" sz="2000" b="1" dirty="0" smtClean="0">
                <a:solidFill>
                  <a:schemeClr val="accent1">
                    <a:lumMod val="60000"/>
                    <a:lumOff val="40000"/>
                  </a:schemeClr>
                </a:solidFill>
              </a:rPr>
              <a:t>sentito l’Osservatorio</a:t>
            </a:r>
            <a:r>
              <a:rPr lang="it-IT" sz="2000" b="1" dirty="0">
                <a:solidFill>
                  <a:schemeClr val="accent1">
                    <a:lumMod val="60000"/>
                    <a:lumOff val="40000"/>
                  </a:schemeClr>
                </a:solidFill>
              </a:rPr>
              <a:t>) sulla base dei criteri indicati nel</a:t>
            </a:r>
          </a:p>
          <a:p>
            <a:pPr algn="just"/>
            <a:r>
              <a:rPr lang="it-IT" sz="2000" b="1" dirty="0">
                <a:solidFill>
                  <a:schemeClr val="accent1">
                    <a:lumMod val="60000"/>
                    <a:lumOff val="40000"/>
                  </a:schemeClr>
                </a:solidFill>
              </a:rPr>
              <a:t>Decreto all’art. 4</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18</a:t>
            </a:fld>
            <a:endParaRPr lang="it-IT"/>
          </a:p>
        </p:txBody>
      </p:sp>
    </p:spTree>
    <p:extLst>
      <p:ext uri="{BB962C8B-B14F-4D97-AF65-F5344CB8AC3E}">
        <p14:creationId xmlns:p14="http://schemas.microsoft.com/office/powerpoint/2010/main" val="2042673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55776" y="332656"/>
            <a:ext cx="4936416" cy="523220"/>
          </a:xfrm>
          <a:prstGeom prst="rect">
            <a:avLst/>
          </a:prstGeom>
        </p:spPr>
        <p:txBody>
          <a:bodyPr wrap="none">
            <a:spAutoFit/>
          </a:bodyPr>
          <a:lstStyle/>
          <a:p>
            <a:r>
              <a:rPr lang="it-IT" sz="2800" b="1" dirty="0">
                <a:solidFill>
                  <a:srgbClr val="FF0000"/>
                </a:solidFill>
              </a:rPr>
              <a:t>Cosa cambia dal 1 gennaio 2019</a:t>
            </a:r>
          </a:p>
        </p:txBody>
      </p:sp>
      <p:sp>
        <p:nvSpPr>
          <p:cNvPr id="5" name="Rettangolo 4"/>
          <p:cNvSpPr/>
          <p:nvPr/>
        </p:nvSpPr>
        <p:spPr>
          <a:xfrm>
            <a:off x="236177" y="1916832"/>
            <a:ext cx="3428374" cy="646331"/>
          </a:xfrm>
          <a:prstGeom prst="rect">
            <a:avLst/>
          </a:prstGeom>
          <a:solidFill>
            <a:srgbClr val="FF0000"/>
          </a:solidFill>
        </p:spPr>
        <p:txBody>
          <a:bodyPr wrap="none">
            <a:spAutoFit/>
          </a:bodyPr>
          <a:lstStyle/>
          <a:p>
            <a:r>
              <a:rPr lang="it-IT" sz="3600" b="1" dirty="0"/>
              <a:t>Documentazione</a:t>
            </a:r>
          </a:p>
        </p:txBody>
      </p:sp>
      <p:sp>
        <p:nvSpPr>
          <p:cNvPr id="6" name="Rettangolo 5"/>
          <p:cNvSpPr/>
          <p:nvPr/>
        </p:nvSpPr>
        <p:spPr>
          <a:xfrm>
            <a:off x="5076056" y="1179640"/>
            <a:ext cx="2591607" cy="369332"/>
          </a:xfrm>
          <a:prstGeom prst="rect">
            <a:avLst/>
          </a:prstGeom>
          <a:solidFill>
            <a:schemeClr val="accent6">
              <a:lumMod val="40000"/>
              <a:lumOff val="60000"/>
            </a:schemeClr>
          </a:solidFill>
        </p:spPr>
        <p:txBody>
          <a:bodyPr wrap="none">
            <a:spAutoFit/>
          </a:bodyPr>
          <a:lstStyle/>
          <a:p>
            <a:r>
              <a:rPr lang="it-IT" b="1" dirty="0"/>
              <a:t>Profilo di Funzionamento</a:t>
            </a:r>
          </a:p>
        </p:txBody>
      </p:sp>
      <p:sp>
        <p:nvSpPr>
          <p:cNvPr id="7" name="Rettangolo 6"/>
          <p:cNvSpPr/>
          <p:nvPr/>
        </p:nvSpPr>
        <p:spPr>
          <a:xfrm>
            <a:off x="5076056" y="1916832"/>
            <a:ext cx="3254161" cy="369332"/>
          </a:xfrm>
          <a:prstGeom prst="rect">
            <a:avLst/>
          </a:prstGeom>
          <a:solidFill>
            <a:srgbClr val="92D050"/>
          </a:solidFill>
        </p:spPr>
        <p:txBody>
          <a:bodyPr wrap="none">
            <a:spAutoFit/>
          </a:bodyPr>
          <a:lstStyle/>
          <a:p>
            <a:r>
              <a:rPr lang="it-IT" b="1" dirty="0"/>
              <a:t>Piano Educativo Individualizzato</a:t>
            </a:r>
          </a:p>
        </p:txBody>
      </p:sp>
      <p:sp>
        <p:nvSpPr>
          <p:cNvPr id="8" name="Rettangolo 7"/>
          <p:cNvSpPr/>
          <p:nvPr/>
        </p:nvSpPr>
        <p:spPr>
          <a:xfrm>
            <a:off x="5146618" y="2686515"/>
            <a:ext cx="2340384" cy="400110"/>
          </a:xfrm>
          <a:prstGeom prst="rect">
            <a:avLst/>
          </a:prstGeom>
          <a:solidFill>
            <a:srgbClr val="0070C0"/>
          </a:solidFill>
        </p:spPr>
        <p:txBody>
          <a:bodyPr wrap="none">
            <a:spAutoFit/>
          </a:bodyPr>
          <a:lstStyle/>
          <a:p>
            <a:r>
              <a:rPr lang="it-IT" sz="2000" b="1" dirty="0"/>
              <a:t>Progetto individuale</a:t>
            </a:r>
          </a:p>
        </p:txBody>
      </p:sp>
      <p:sp>
        <p:nvSpPr>
          <p:cNvPr id="9" name="Rettangolo 8"/>
          <p:cNvSpPr/>
          <p:nvPr/>
        </p:nvSpPr>
        <p:spPr>
          <a:xfrm>
            <a:off x="200994" y="4437112"/>
            <a:ext cx="8496944" cy="646331"/>
          </a:xfrm>
          <a:prstGeom prst="rect">
            <a:avLst/>
          </a:prstGeom>
          <a:solidFill>
            <a:srgbClr val="FFFF00"/>
          </a:solidFill>
        </p:spPr>
        <p:txBody>
          <a:bodyPr wrap="square">
            <a:spAutoFit/>
          </a:bodyPr>
          <a:lstStyle/>
          <a:p>
            <a:r>
              <a:rPr lang="it-IT" b="1" dirty="0"/>
              <a:t>Iter ore </a:t>
            </a:r>
            <a:r>
              <a:rPr lang="it-IT" b="1" dirty="0" smtClean="0"/>
              <a:t>sostegno                                                                                  </a:t>
            </a:r>
            <a:r>
              <a:rPr lang="it-IT" b="1" dirty="0"/>
              <a:t>Nuovi soggetti</a:t>
            </a:r>
          </a:p>
          <a:p>
            <a:r>
              <a:rPr lang="it-IT" b="1" dirty="0"/>
              <a:t>Non più GLIP… </a:t>
            </a:r>
            <a:r>
              <a:rPr lang="it-IT" b="1" dirty="0" smtClean="0"/>
              <a:t>                                                                            ma </a:t>
            </a:r>
            <a:r>
              <a:rPr lang="it-IT" b="1" dirty="0"/>
              <a:t>…dal 1/1/19: il GIT</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19</a:t>
            </a:fld>
            <a:endParaRPr lang="it-IT"/>
          </a:p>
        </p:txBody>
      </p:sp>
    </p:spTree>
    <p:extLst>
      <p:ext uri="{BB962C8B-B14F-4D97-AF65-F5344CB8AC3E}">
        <p14:creationId xmlns:p14="http://schemas.microsoft.com/office/powerpoint/2010/main" val="2883919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9512" y="836712"/>
            <a:ext cx="8640960" cy="5016758"/>
          </a:xfrm>
          <a:prstGeom prst="rect">
            <a:avLst/>
          </a:prstGeom>
        </p:spPr>
        <p:txBody>
          <a:bodyPr wrap="square">
            <a:spAutoFit/>
          </a:bodyPr>
          <a:lstStyle/>
          <a:p>
            <a:pPr algn="ctr"/>
            <a:r>
              <a:rPr lang="it-IT" sz="4000" dirty="0">
                <a:solidFill>
                  <a:srgbClr val="FF0000"/>
                </a:solidFill>
              </a:rPr>
              <a:t>SINTESI NORMATIVA</a:t>
            </a:r>
          </a:p>
          <a:p>
            <a:endParaRPr lang="it-IT" sz="2400" dirty="0" smtClean="0"/>
          </a:p>
          <a:p>
            <a:pPr algn="ctr"/>
            <a:r>
              <a:rPr lang="it-IT" sz="4000" b="1" dirty="0" smtClean="0">
                <a:solidFill>
                  <a:srgbClr val="00B050"/>
                </a:solidFill>
              </a:rPr>
              <a:t>Riferimenti</a:t>
            </a:r>
            <a:r>
              <a:rPr lang="it-IT" sz="4000" b="1" dirty="0">
                <a:solidFill>
                  <a:srgbClr val="00B050"/>
                </a:solidFill>
              </a:rPr>
              <a:t>:</a:t>
            </a:r>
          </a:p>
          <a:p>
            <a:r>
              <a:rPr lang="it-IT" sz="2400" i="1" dirty="0" smtClean="0">
                <a:solidFill>
                  <a:srgbClr val="00B0F0"/>
                </a:solidFill>
              </a:rPr>
              <a:t>1</a:t>
            </a:r>
            <a:r>
              <a:rPr lang="it-IT" sz="2400" i="1" dirty="0">
                <a:solidFill>
                  <a:srgbClr val="00B0F0"/>
                </a:solidFill>
              </a:rPr>
              <a:t>. </a:t>
            </a:r>
            <a:r>
              <a:rPr lang="it-IT" sz="2400" dirty="0">
                <a:solidFill>
                  <a:srgbClr val="00B0F0"/>
                </a:solidFill>
              </a:rPr>
              <a:t>DIRETTIVA MINISTERIALE del 27 dicembre 2012;</a:t>
            </a:r>
          </a:p>
          <a:p>
            <a:endParaRPr lang="it-IT" sz="2400" i="1" dirty="0" smtClean="0"/>
          </a:p>
          <a:p>
            <a:r>
              <a:rPr lang="it-IT" sz="2400" i="1" dirty="0" smtClean="0">
                <a:solidFill>
                  <a:srgbClr val="00B050"/>
                </a:solidFill>
              </a:rPr>
              <a:t>2</a:t>
            </a:r>
            <a:r>
              <a:rPr lang="it-IT" sz="2400" i="1" dirty="0">
                <a:solidFill>
                  <a:srgbClr val="00B050"/>
                </a:solidFill>
              </a:rPr>
              <a:t>. </a:t>
            </a:r>
            <a:r>
              <a:rPr lang="it-IT" sz="2400" dirty="0">
                <a:solidFill>
                  <a:srgbClr val="00B050"/>
                </a:solidFill>
              </a:rPr>
              <a:t>CIRCOLARE MINISTERIALE n.8 del 6 marzo 2013;</a:t>
            </a:r>
          </a:p>
          <a:p>
            <a:endParaRPr lang="it-IT" sz="2400" i="1" dirty="0" smtClean="0"/>
          </a:p>
          <a:p>
            <a:r>
              <a:rPr lang="it-IT" sz="2400" i="1" dirty="0" smtClean="0">
                <a:solidFill>
                  <a:srgbClr val="FF0000"/>
                </a:solidFill>
              </a:rPr>
              <a:t>3</a:t>
            </a:r>
            <a:r>
              <a:rPr lang="it-IT" sz="2400" i="1" dirty="0">
                <a:solidFill>
                  <a:srgbClr val="FF0000"/>
                </a:solidFill>
              </a:rPr>
              <a:t>. </a:t>
            </a:r>
            <a:r>
              <a:rPr lang="it-IT" sz="2400" dirty="0">
                <a:solidFill>
                  <a:srgbClr val="FF0000"/>
                </a:solidFill>
              </a:rPr>
              <a:t>NOTA prot.1551 del 27 giugno 2013 </a:t>
            </a:r>
            <a:r>
              <a:rPr lang="it-IT" sz="2400" i="1" dirty="0">
                <a:solidFill>
                  <a:srgbClr val="FF0000"/>
                </a:solidFill>
              </a:rPr>
              <a:t>Piano Annuale per </a:t>
            </a:r>
            <a:r>
              <a:rPr lang="it-IT" sz="2400" i="1" dirty="0" smtClean="0">
                <a:solidFill>
                  <a:srgbClr val="FF0000"/>
                </a:solidFill>
              </a:rPr>
              <a:t>l’</a:t>
            </a:r>
            <a:r>
              <a:rPr lang="it-IT" sz="2400" i="1" dirty="0" err="1" smtClean="0">
                <a:solidFill>
                  <a:srgbClr val="FF0000"/>
                </a:solidFill>
              </a:rPr>
              <a:t>Inclusività</a:t>
            </a:r>
            <a:r>
              <a:rPr lang="it-IT" sz="2400" i="1" dirty="0" smtClean="0">
                <a:solidFill>
                  <a:srgbClr val="FF0000"/>
                </a:solidFill>
              </a:rPr>
              <a:t>- Direttiva </a:t>
            </a:r>
            <a:r>
              <a:rPr lang="it-IT" sz="2400" i="1" dirty="0">
                <a:solidFill>
                  <a:srgbClr val="FF0000"/>
                </a:solidFill>
              </a:rPr>
              <a:t>27 dicembre 2012 e CM n.8/2013;</a:t>
            </a:r>
          </a:p>
          <a:p>
            <a:endParaRPr lang="it-IT" sz="2400" i="1" dirty="0" smtClean="0">
              <a:solidFill>
                <a:srgbClr val="FF0000"/>
              </a:solidFill>
            </a:endParaRPr>
          </a:p>
          <a:p>
            <a:r>
              <a:rPr lang="it-IT" sz="2400" i="1" dirty="0" smtClean="0">
                <a:solidFill>
                  <a:srgbClr val="FFFF00"/>
                </a:solidFill>
              </a:rPr>
              <a:t>4</a:t>
            </a:r>
            <a:r>
              <a:rPr lang="it-IT" sz="2400" i="1" dirty="0">
                <a:solidFill>
                  <a:srgbClr val="FFC000"/>
                </a:solidFill>
              </a:rPr>
              <a:t>. </a:t>
            </a:r>
            <a:r>
              <a:rPr lang="it-IT" sz="2400" dirty="0">
                <a:solidFill>
                  <a:srgbClr val="FFC000"/>
                </a:solidFill>
              </a:rPr>
              <a:t>BOZZA DI CIRCOLARE DEL 20 SETTEMBRE 2013 </a:t>
            </a:r>
            <a:r>
              <a:rPr lang="it-IT" sz="2400" i="1" dirty="0">
                <a:solidFill>
                  <a:srgbClr val="FFC000"/>
                </a:solidFill>
              </a:rPr>
              <a:t>Strumenti di </a:t>
            </a:r>
            <a:r>
              <a:rPr lang="it-IT" sz="2400" i="1" dirty="0" smtClean="0">
                <a:solidFill>
                  <a:srgbClr val="FFC000"/>
                </a:solidFill>
              </a:rPr>
              <a:t>intervento per </a:t>
            </a:r>
            <a:r>
              <a:rPr lang="it-IT" sz="2400" i="1" dirty="0">
                <a:solidFill>
                  <a:srgbClr val="FFC000"/>
                </a:solidFill>
              </a:rPr>
              <a:t>alunni con BES. Chiarimenti.</a:t>
            </a:r>
            <a:endParaRPr lang="it-IT" sz="2400" dirty="0">
              <a:solidFill>
                <a:srgbClr val="FFC000"/>
              </a:solidFill>
            </a:endParaRPr>
          </a:p>
        </p:txBody>
      </p:sp>
      <p:sp>
        <p:nvSpPr>
          <p:cNvPr id="2" name="Segnaposto piè di pagina 1"/>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a:t>
            </a:fld>
            <a:endParaRPr lang="it-IT"/>
          </a:p>
        </p:txBody>
      </p:sp>
    </p:spTree>
    <p:extLst>
      <p:ext uri="{BB962C8B-B14F-4D97-AF65-F5344CB8AC3E}">
        <p14:creationId xmlns:p14="http://schemas.microsoft.com/office/powerpoint/2010/main" val="26159353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3528" y="1443841"/>
            <a:ext cx="8136904" cy="3662541"/>
          </a:xfrm>
          <a:prstGeom prst="rect">
            <a:avLst/>
          </a:prstGeom>
        </p:spPr>
        <p:txBody>
          <a:bodyPr wrap="square">
            <a:spAutoFit/>
          </a:bodyPr>
          <a:lstStyle/>
          <a:p>
            <a:pPr algn="ctr"/>
            <a:r>
              <a:rPr lang="it-IT" sz="3600" b="1" dirty="0">
                <a:solidFill>
                  <a:srgbClr val="FF0000"/>
                </a:solidFill>
              </a:rPr>
              <a:t>Cosa cambierà in seguito</a:t>
            </a:r>
            <a:r>
              <a:rPr lang="it-IT" b="1" dirty="0">
                <a:solidFill>
                  <a:srgbClr val="FF0000"/>
                </a:solidFill>
              </a:rPr>
              <a:t>…</a:t>
            </a:r>
          </a:p>
          <a:p>
            <a:pPr marL="285750" indent="-285750">
              <a:buFont typeface="Arial" panose="020B0604020202020204" pitchFamily="34" charset="0"/>
              <a:buChar char="•"/>
            </a:pPr>
            <a:r>
              <a:rPr lang="it-IT" sz="2800" dirty="0">
                <a:solidFill>
                  <a:srgbClr val="00B050"/>
                </a:solidFill>
              </a:rPr>
              <a:t>Formazione </a:t>
            </a:r>
            <a:r>
              <a:rPr lang="it-IT" sz="2800" dirty="0" smtClean="0">
                <a:solidFill>
                  <a:srgbClr val="00B050"/>
                </a:solidFill>
              </a:rPr>
              <a:t>iniziale del </a:t>
            </a:r>
            <a:r>
              <a:rPr lang="it-IT" sz="2800" dirty="0">
                <a:solidFill>
                  <a:srgbClr val="00B050"/>
                </a:solidFill>
              </a:rPr>
              <a:t>personale </a:t>
            </a:r>
            <a:r>
              <a:rPr lang="it-IT" sz="2800" dirty="0" smtClean="0">
                <a:solidFill>
                  <a:srgbClr val="00B050"/>
                </a:solidFill>
              </a:rPr>
              <a:t>docente(scuola </a:t>
            </a:r>
            <a:r>
              <a:rPr lang="it-IT" sz="2800" dirty="0">
                <a:solidFill>
                  <a:srgbClr val="00B050"/>
                </a:solidFill>
              </a:rPr>
              <a:t>Primaria </a:t>
            </a:r>
            <a:r>
              <a:rPr lang="it-IT" sz="2800" dirty="0" smtClean="0">
                <a:solidFill>
                  <a:srgbClr val="00B050"/>
                </a:solidFill>
              </a:rPr>
              <a:t>e Infanzia</a:t>
            </a:r>
            <a:r>
              <a:rPr lang="it-IT" sz="2800" dirty="0">
                <a:solidFill>
                  <a:srgbClr val="00B050"/>
                </a:solidFill>
              </a:rPr>
              <a:t>)</a:t>
            </a:r>
          </a:p>
          <a:p>
            <a:pPr marL="285750" indent="-285750">
              <a:buFont typeface="Arial" panose="020B0604020202020204" pitchFamily="34" charset="0"/>
              <a:buChar char="•"/>
            </a:pPr>
            <a:r>
              <a:rPr lang="it-IT" sz="2800" dirty="0" smtClean="0">
                <a:solidFill>
                  <a:schemeClr val="accent1"/>
                </a:solidFill>
              </a:rPr>
              <a:t>Piano </a:t>
            </a:r>
            <a:r>
              <a:rPr lang="it-IT" sz="2800" dirty="0">
                <a:solidFill>
                  <a:schemeClr val="accent1"/>
                </a:solidFill>
              </a:rPr>
              <a:t>studi </a:t>
            </a:r>
            <a:r>
              <a:rPr lang="it-IT" sz="2800" dirty="0" smtClean="0">
                <a:solidFill>
                  <a:schemeClr val="accent1"/>
                </a:solidFill>
              </a:rPr>
              <a:t>corso specializzazione </a:t>
            </a:r>
            <a:r>
              <a:rPr lang="it-IT" sz="2800" dirty="0">
                <a:solidFill>
                  <a:schemeClr val="accent1"/>
                </a:solidFill>
              </a:rPr>
              <a:t>sostegno</a:t>
            </a:r>
          </a:p>
          <a:p>
            <a:pPr marL="285750" indent="-285750">
              <a:buFont typeface="Arial" panose="020B0604020202020204" pitchFamily="34" charset="0"/>
              <a:buChar char="•"/>
            </a:pPr>
            <a:r>
              <a:rPr lang="it-IT" sz="2800" dirty="0">
                <a:solidFill>
                  <a:srgbClr val="FFFF00"/>
                </a:solidFill>
              </a:rPr>
              <a:t>Piano di studi </a:t>
            </a:r>
            <a:r>
              <a:rPr lang="it-IT" sz="2800" dirty="0" smtClean="0">
                <a:solidFill>
                  <a:srgbClr val="FFFF00"/>
                </a:solidFill>
              </a:rPr>
              <a:t>Scienze formazione </a:t>
            </a:r>
            <a:r>
              <a:rPr lang="it-IT" sz="2800" dirty="0">
                <a:solidFill>
                  <a:srgbClr val="FFFF00"/>
                </a:solidFill>
              </a:rPr>
              <a:t>primaria (?)</a:t>
            </a:r>
          </a:p>
          <a:p>
            <a:pPr marL="285750" indent="-285750">
              <a:buFont typeface="Arial" panose="020B0604020202020204" pitchFamily="34" charset="0"/>
              <a:buChar char="•"/>
            </a:pPr>
            <a:r>
              <a:rPr lang="it-IT" sz="2800" dirty="0">
                <a:solidFill>
                  <a:srgbClr val="0070C0"/>
                </a:solidFill>
              </a:rPr>
              <a:t>Il Decreto non indica entro quanto tempo saranno modificati i piani </a:t>
            </a:r>
            <a:r>
              <a:rPr lang="it-IT" sz="2800" dirty="0" smtClean="0">
                <a:solidFill>
                  <a:srgbClr val="0070C0"/>
                </a:solidFill>
              </a:rPr>
              <a:t>di studio </a:t>
            </a:r>
            <a:r>
              <a:rPr lang="it-IT" sz="2800" dirty="0">
                <a:solidFill>
                  <a:srgbClr val="0070C0"/>
                </a:solidFill>
              </a:rPr>
              <a:t>e le modalità per l’acquisizione dei 60 </a:t>
            </a:r>
            <a:r>
              <a:rPr lang="it-IT" sz="2800" dirty="0" err="1">
                <a:solidFill>
                  <a:srgbClr val="0070C0"/>
                </a:solidFill>
              </a:rPr>
              <a:t>cfu</a:t>
            </a:r>
            <a:endParaRPr lang="it-IT" sz="2800" dirty="0">
              <a:solidFill>
                <a:srgbClr val="0070C0"/>
              </a:solidFill>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20</a:t>
            </a:fld>
            <a:endParaRPr lang="it-IT"/>
          </a:p>
        </p:txBody>
      </p:sp>
    </p:spTree>
    <p:extLst>
      <p:ext uri="{BB962C8B-B14F-4D97-AF65-F5344CB8AC3E}">
        <p14:creationId xmlns:p14="http://schemas.microsoft.com/office/powerpoint/2010/main" val="3772264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116632"/>
            <a:ext cx="8568952" cy="5878532"/>
          </a:xfrm>
          <a:prstGeom prst="rect">
            <a:avLst/>
          </a:prstGeom>
        </p:spPr>
        <p:txBody>
          <a:bodyPr wrap="square">
            <a:spAutoFit/>
          </a:bodyPr>
          <a:lstStyle/>
          <a:p>
            <a:pPr algn="ctr"/>
            <a:r>
              <a:rPr lang="it-IT" sz="3200" b="1" dirty="0">
                <a:solidFill>
                  <a:srgbClr val="FF0000"/>
                </a:solidFill>
              </a:rPr>
              <a:t>Le commissioni mediche</a:t>
            </a:r>
          </a:p>
          <a:p>
            <a:pPr algn="ctr"/>
            <a:r>
              <a:rPr lang="it-IT" sz="3200" b="1" dirty="0">
                <a:solidFill>
                  <a:srgbClr val="FF0000"/>
                </a:solidFill>
              </a:rPr>
              <a:t>Certificazione</a:t>
            </a:r>
          </a:p>
          <a:p>
            <a:r>
              <a:rPr lang="it-IT" dirty="0">
                <a:solidFill>
                  <a:srgbClr val="00B050"/>
                </a:solidFill>
              </a:rPr>
              <a:t>• </a:t>
            </a:r>
            <a:r>
              <a:rPr lang="it-IT" sz="2400" b="1" dirty="0" smtClean="0">
                <a:solidFill>
                  <a:srgbClr val="00B050"/>
                </a:solidFill>
              </a:rPr>
              <a:t>La </a:t>
            </a:r>
            <a:r>
              <a:rPr lang="it-IT" sz="2400" b="1" dirty="0">
                <a:solidFill>
                  <a:srgbClr val="00B050"/>
                </a:solidFill>
              </a:rPr>
              <a:t>famiglia fa domanda di accertamento all’INPS</a:t>
            </a:r>
          </a:p>
          <a:p>
            <a:endParaRPr lang="it-IT" sz="2400" b="1" dirty="0" smtClean="0">
              <a:solidFill>
                <a:srgbClr val="00B050"/>
              </a:solidFill>
            </a:endParaRPr>
          </a:p>
          <a:p>
            <a:r>
              <a:rPr lang="it-IT" sz="2400" b="1" dirty="0" smtClean="0">
                <a:solidFill>
                  <a:srgbClr val="00B050"/>
                </a:solidFill>
              </a:rPr>
              <a:t>• </a:t>
            </a:r>
            <a:r>
              <a:rPr lang="it-IT" sz="2400" b="1" dirty="0">
                <a:solidFill>
                  <a:srgbClr val="00B050"/>
                </a:solidFill>
              </a:rPr>
              <a:t>La Commissione Medica rilascia la certificazione di disabilità</a:t>
            </a:r>
          </a:p>
          <a:p>
            <a:endParaRPr lang="it-IT" sz="2400" b="1" dirty="0" smtClean="0">
              <a:solidFill>
                <a:srgbClr val="00B050"/>
              </a:solidFill>
            </a:endParaRPr>
          </a:p>
          <a:p>
            <a:r>
              <a:rPr lang="it-IT" sz="2400" b="1" dirty="0" smtClean="0"/>
              <a:t>• </a:t>
            </a:r>
            <a:r>
              <a:rPr lang="it-IT" sz="2400" b="1" dirty="0">
                <a:solidFill>
                  <a:schemeClr val="accent1">
                    <a:lumMod val="60000"/>
                    <a:lumOff val="40000"/>
                  </a:schemeClr>
                </a:solidFill>
              </a:rPr>
              <a:t>Composizione Commissioni mediche per gli accertamenti in età evolutiva:</a:t>
            </a:r>
          </a:p>
          <a:p>
            <a:pPr marL="342900" indent="-342900">
              <a:buFont typeface="Wingdings" panose="05000000000000000000" pitchFamily="2" charset="2"/>
              <a:buChar char="ü"/>
            </a:pPr>
            <a:r>
              <a:rPr lang="it-IT" sz="2400" b="1" dirty="0" smtClean="0">
                <a:solidFill>
                  <a:schemeClr val="accent1">
                    <a:lumMod val="60000"/>
                    <a:lumOff val="40000"/>
                  </a:schemeClr>
                </a:solidFill>
              </a:rPr>
              <a:t> </a:t>
            </a:r>
            <a:r>
              <a:rPr lang="it-IT" sz="2400" b="1" dirty="0">
                <a:solidFill>
                  <a:schemeClr val="accent1">
                    <a:lumMod val="60000"/>
                    <a:lumOff val="40000"/>
                  </a:schemeClr>
                </a:solidFill>
              </a:rPr>
              <a:t>1 medico: specialista in medicina legale</a:t>
            </a:r>
          </a:p>
          <a:p>
            <a:pPr marL="342900" indent="-342900">
              <a:buFont typeface="Wingdings" panose="05000000000000000000" pitchFamily="2" charset="2"/>
              <a:buChar char="ü"/>
            </a:pPr>
            <a:r>
              <a:rPr lang="it-IT" sz="2400" b="1" dirty="0" smtClean="0">
                <a:solidFill>
                  <a:schemeClr val="accent1">
                    <a:lumMod val="60000"/>
                    <a:lumOff val="40000"/>
                  </a:schemeClr>
                </a:solidFill>
              </a:rPr>
              <a:t> </a:t>
            </a:r>
            <a:r>
              <a:rPr lang="it-IT" sz="2400" b="1" dirty="0">
                <a:solidFill>
                  <a:schemeClr val="accent1">
                    <a:lumMod val="60000"/>
                    <a:lumOff val="40000"/>
                  </a:schemeClr>
                </a:solidFill>
              </a:rPr>
              <a:t>2 medici: o un pediatra o un neuropsichiatra infantile o un medico </a:t>
            </a:r>
            <a:r>
              <a:rPr lang="it-IT" sz="2400" b="1" dirty="0" smtClean="0">
                <a:solidFill>
                  <a:schemeClr val="accent1">
                    <a:lumMod val="60000"/>
                    <a:lumOff val="40000"/>
                  </a:schemeClr>
                </a:solidFill>
              </a:rPr>
              <a:t>con specializzazione </a:t>
            </a:r>
            <a:r>
              <a:rPr lang="it-IT" sz="2400" b="1" dirty="0">
                <a:solidFill>
                  <a:schemeClr val="accent1">
                    <a:lumMod val="60000"/>
                    <a:lumOff val="40000"/>
                  </a:schemeClr>
                </a:solidFill>
              </a:rPr>
              <a:t>inerente la condizione di salute del soggetto</a:t>
            </a:r>
          </a:p>
          <a:p>
            <a:pPr marL="342900" indent="-342900">
              <a:buFont typeface="Wingdings" panose="05000000000000000000" pitchFamily="2" charset="2"/>
              <a:buChar char="ü"/>
            </a:pPr>
            <a:r>
              <a:rPr lang="it-IT" sz="2400" b="1" dirty="0" smtClean="0">
                <a:solidFill>
                  <a:schemeClr val="accent1">
                    <a:lumMod val="60000"/>
                    <a:lumOff val="40000"/>
                  </a:schemeClr>
                </a:solidFill>
              </a:rPr>
              <a:t> </a:t>
            </a:r>
            <a:r>
              <a:rPr lang="it-IT" sz="2400" b="1" dirty="0">
                <a:solidFill>
                  <a:schemeClr val="accent1">
                    <a:lumMod val="60000"/>
                    <a:lumOff val="40000"/>
                  </a:schemeClr>
                </a:solidFill>
              </a:rPr>
              <a:t>1 assistente specialistico o operatore sociale (individuato dall'ente locale)</a:t>
            </a:r>
          </a:p>
          <a:p>
            <a:pPr marL="342900" indent="-342900">
              <a:buFont typeface="Wingdings" panose="05000000000000000000" pitchFamily="2" charset="2"/>
              <a:buChar char="ü"/>
            </a:pPr>
            <a:r>
              <a:rPr lang="it-IT" sz="2400" b="1" dirty="0" smtClean="0">
                <a:solidFill>
                  <a:schemeClr val="accent1">
                    <a:lumMod val="60000"/>
                    <a:lumOff val="40000"/>
                  </a:schemeClr>
                </a:solidFill>
              </a:rPr>
              <a:t>1 </a:t>
            </a:r>
            <a:r>
              <a:rPr lang="it-IT" sz="2400" b="1" dirty="0">
                <a:solidFill>
                  <a:schemeClr val="accent1">
                    <a:lumMod val="60000"/>
                    <a:lumOff val="40000"/>
                  </a:schemeClr>
                </a:solidFill>
              </a:rPr>
              <a:t>medico </a:t>
            </a:r>
            <a:r>
              <a:rPr lang="it-IT" sz="2400" b="1" dirty="0" smtClean="0">
                <a:solidFill>
                  <a:schemeClr val="accent1">
                    <a:lumMod val="60000"/>
                    <a:lumOff val="40000"/>
                  </a:schemeClr>
                </a:solidFill>
              </a:rPr>
              <a:t>INPS</a:t>
            </a:r>
            <a:endParaRPr lang="it-IT" sz="2400" b="1" dirty="0">
              <a:solidFill>
                <a:schemeClr val="accent1">
                  <a:lumMod val="60000"/>
                  <a:lumOff val="40000"/>
                </a:schemeClr>
              </a:solidFill>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21</a:t>
            </a:fld>
            <a:endParaRPr lang="it-IT"/>
          </a:p>
        </p:txBody>
      </p:sp>
    </p:spTree>
    <p:extLst>
      <p:ext uri="{BB962C8B-B14F-4D97-AF65-F5344CB8AC3E}">
        <p14:creationId xmlns:p14="http://schemas.microsoft.com/office/powerpoint/2010/main" val="2239792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476672"/>
            <a:ext cx="8784976" cy="4955203"/>
          </a:xfrm>
          <a:prstGeom prst="rect">
            <a:avLst/>
          </a:prstGeom>
        </p:spPr>
        <p:txBody>
          <a:bodyPr wrap="square">
            <a:spAutoFit/>
          </a:bodyPr>
          <a:lstStyle/>
          <a:p>
            <a:r>
              <a:rPr lang="it-IT" sz="4000" dirty="0">
                <a:solidFill>
                  <a:srgbClr val="660066"/>
                </a:solidFill>
                <a:latin typeface="CalisMTBol"/>
              </a:rPr>
              <a:t>L’</a:t>
            </a:r>
            <a:r>
              <a:rPr lang="it-IT" sz="4000" dirty="0" err="1">
                <a:solidFill>
                  <a:srgbClr val="660066"/>
                </a:solidFill>
                <a:latin typeface="CalisMTBol"/>
              </a:rPr>
              <a:t>Èquipe</a:t>
            </a:r>
            <a:r>
              <a:rPr lang="it-IT" sz="4000" dirty="0">
                <a:solidFill>
                  <a:srgbClr val="660066"/>
                </a:solidFill>
                <a:latin typeface="CalisMTBol"/>
              </a:rPr>
              <a:t> multidisciplinare</a:t>
            </a:r>
          </a:p>
          <a:p>
            <a:r>
              <a:rPr lang="it-IT" sz="4000" dirty="0">
                <a:solidFill>
                  <a:srgbClr val="660066"/>
                </a:solidFill>
                <a:latin typeface="CalisMTBol"/>
              </a:rPr>
              <a:t>e il PROFILO DI FUNZIONAMENTO</a:t>
            </a:r>
          </a:p>
          <a:p>
            <a:r>
              <a:rPr lang="it-IT" sz="1400" b="1" dirty="0" smtClean="0">
                <a:solidFill>
                  <a:srgbClr val="4F82BE"/>
                </a:solidFill>
                <a:latin typeface="ArialMT"/>
              </a:rPr>
              <a:t>• </a:t>
            </a:r>
            <a:r>
              <a:rPr lang="it-IT" sz="2800" b="1" dirty="0">
                <a:solidFill>
                  <a:srgbClr val="000000"/>
                </a:solidFill>
                <a:latin typeface="CalistoMT"/>
              </a:rPr>
              <a:t>La famiglia consegna all’</a:t>
            </a:r>
            <a:r>
              <a:rPr lang="it-IT" sz="2800" b="1" dirty="0" err="1">
                <a:solidFill>
                  <a:srgbClr val="000000"/>
                </a:solidFill>
                <a:latin typeface="CalistoMT"/>
              </a:rPr>
              <a:t>èquipe</a:t>
            </a:r>
            <a:r>
              <a:rPr lang="it-IT" sz="2800" b="1" dirty="0">
                <a:solidFill>
                  <a:srgbClr val="000000"/>
                </a:solidFill>
                <a:latin typeface="CalistoMT"/>
              </a:rPr>
              <a:t> la certificazione</a:t>
            </a:r>
          </a:p>
          <a:p>
            <a:r>
              <a:rPr lang="it-IT" sz="1400" b="1" dirty="0">
                <a:solidFill>
                  <a:srgbClr val="4F82BE"/>
                </a:solidFill>
                <a:latin typeface="ArialMT"/>
              </a:rPr>
              <a:t>• </a:t>
            </a:r>
            <a:r>
              <a:rPr lang="it-IT" sz="2400" b="1" dirty="0">
                <a:solidFill>
                  <a:srgbClr val="000000"/>
                </a:solidFill>
                <a:latin typeface="CalistoMT"/>
              </a:rPr>
              <a:t>L’</a:t>
            </a:r>
            <a:r>
              <a:rPr lang="it-IT" sz="2400" b="1" dirty="0" err="1">
                <a:solidFill>
                  <a:srgbClr val="000000"/>
                </a:solidFill>
                <a:latin typeface="CalistoMT"/>
              </a:rPr>
              <a:t>èquipe</a:t>
            </a:r>
            <a:r>
              <a:rPr lang="it-IT" sz="2400" b="1" dirty="0">
                <a:solidFill>
                  <a:srgbClr val="000000"/>
                </a:solidFill>
                <a:latin typeface="CalistoMT"/>
              </a:rPr>
              <a:t> elabora il </a:t>
            </a:r>
            <a:r>
              <a:rPr lang="it-IT" sz="2400" b="1" dirty="0">
                <a:solidFill>
                  <a:srgbClr val="000000"/>
                </a:solidFill>
                <a:latin typeface="CalisMTBol"/>
              </a:rPr>
              <a:t>PROFILO DI FUNZIONAMENTO</a:t>
            </a:r>
          </a:p>
          <a:p>
            <a:endParaRPr lang="it-IT" sz="1400" dirty="0" smtClean="0">
              <a:solidFill>
                <a:srgbClr val="4F82BE"/>
              </a:solidFill>
              <a:latin typeface="ArialMT"/>
            </a:endParaRPr>
          </a:p>
          <a:p>
            <a:r>
              <a:rPr lang="it-IT" sz="1400" dirty="0" smtClean="0">
                <a:solidFill>
                  <a:srgbClr val="4F82BE"/>
                </a:solidFill>
                <a:latin typeface="ArialMT"/>
              </a:rPr>
              <a:t> </a:t>
            </a:r>
            <a:r>
              <a:rPr lang="it-IT" sz="2400" b="1" dirty="0">
                <a:solidFill>
                  <a:srgbClr val="FF0000"/>
                </a:solidFill>
                <a:latin typeface="CalistoMT"/>
              </a:rPr>
              <a:t>Composizione Commissioni mediche per gli accertamenti in età evolutiva:</a:t>
            </a:r>
          </a:p>
          <a:p>
            <a:endParaRPr lang="it-IT" sz="1400" dirty="0" smtClean="0">
              <a:latin typeface="Wingdings-Regular"/>
            </a:endParaRPr>
          </a:p>
          <a:p>
            <a:r>
              <a:rPr lang="it-IT" sz="1400" dirty="0" smtClean="0">
                <a:latin typeface="Wingdings-Regular"/>
              </a:rPr>
              <a:t>Ø </a:t>
            </a:r>
            <a:r>
              <a:rPr lang="it-IT" b="1" dirty="0">
                <a:latin typeface="CalisMTBol"/>
              </a:rPr>
              <a:t>1 medico specialista </a:t>
            </a:r>
            <a:r>
              <a:rPr lang="it-IT" b="1" dirty="0">
                <a:latin typeface="CalistoMT"/>
              </a:rPr>
              <a:t>o un esperto della condizione di salute della persona;</a:t>
            </a:r>
          </a:p>
          <a:p>
            <a:r>
              <a:rPr lang="it-IT" sz="1400" b="1" dirty="0">
                <a:latin typeface="Wingdings-Regular"/>
              </a:rPr>
              <a:t>Ø </a:t>
            </a:r>
            <a:r>
              <a:rPr lang="it-IT" b="1" dirty="0">
                <a:latin typeface="CalistoMT"/>
              </a:rPr>
              <a:t>uno specialista in neuropsichiatria infantile;</a:t>
            </a:r>
          </a:p>
          <a:p>
            <a:r>
              <a:rPr lang="it-IT" sz="1400" b="1" dirty="0">
                <a:latin typeface="Wingdings-Regular"/>
              </a:rPr>
              <a:t>Ø </a:t>
            </a:r>
            <a:r>
              <a:rPr lang="it-IT" b="1" dirty="0">
                <a:latin typeface="CalistoMT"/>
              </a:rPr>
              <a:t>un terapista della riabilitazione;</a:t>
            </a:r>
          </a:p>
          <a:p>
            <a:r>
              <a:rPr lang="it-IT" sz="1400" b="1" dirty="0">
                <a:latin typeface="Wingdings-Regular"/>
              </a:rPr>
              <a:t>Ø </a:t>
            </a:r>
            <a:r>
              <a:rPr lang="it-IT" b="1" dirty="0">
                <a:latin typeface="CalistoMT"/>
              </a:rPr>
              <a:t>un assistente sociale o un rappresentante dell'Ente locale di competenza che ha </a:t>
            </a:r>
            <a:r>
              <a:rPr lang="it-IT" b="1" dirty="0" smtClean="0">
                <a:latin typeface="CalistoMT"/>
              </a:rPr>
              <a:t>in carico </a:t>
            </a:r>
            <a:r>
              <a:rPr lang="it-IT" b="1" dirty="0">
                <a:latin typeface="CalistoMT"/>
              </a:rPr>
              <a:t>il soggetto.</a:t>
            </a:r>
          </a:p>
          <a:p>
            <a:endParaRPr lang="it-IT"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22</a:t>
            </a:fld>
            <a:endParaRPr lang="it-IT"/>
          </a:p>
        </p:txBody>
      </p:sp>
    </p:spTree>
    <p:extLst>
      <p:ext uri="{BB962C8B-B14F-4D97-AF65-F5344CB8AC3E}">
        <p14:creationId xmlns:p14="http://schemas.microsoft.com/office/powerpoint/2010/main" val="3626774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474345"/>
            <a:ext cx="9036496" cy="5016758"/>
          </a:xfrm>
          <a:prstGeom prst="rect">
            <a:avLst/>
          </a:prstGeom>
        </p:spPr>
        <p:txBody>
          <a:bodyPr wrap="square">
            <a:spAutoFit/>
          </a:bodyPr>
          <a:lstStyle/>
          <a:p>
            <a:pPr algn="ctr"/>
            <a:r>
              <a:rPr lang="it-IT" sz="3200" b="1" dirty="0">
                <a:solidFill>
                  <a:srgbClr val="FF0000"/>
                </a:solidFill>
              </a:rPr>
              <a:t>Il Profilo di Funzionamento: CHE COS’È</a:t>
            </a:r>
          </a:p>
          <a:p>
            <a:r>
              <a:rPr lang="it-IT" dirty="0"/>
              <a:t>a</a:t>
            </a:r>
            <a:r>
              <a:rPr lang="it-IT" sz="2400" b="1" dirty="0">
                <a:solidFill>
                  <a:srgbClr val="FF0000"/>
                </a:solidFill>
              </a:rPr>
              <a:t>) è il documento propedeutico</a:t>
            </a:r>
            <a:r>
              <a:rPr lang="it-IT" sz="2400" b="1" dirty="0"/>
              <a:t> per la </a:t>
            </a:r>
            <a:r>
              <a:rPr lang="it-IT" sz="2400" b="1" dirty="0" smtClean="0"/>
              <a:t>predisposizione  </a:t>
            </a:r>
            <a:r>
              <a:rPr lang="it-IT" sz="2400" b="1" dirty="0"/>
              <a:t>del Progetto </a:t>
            </a:r>
            <a:r>
              <a:rPr lang="it-IT" sz="2400" b="1" dirty="0" smtClean="0"/>
              <a:t>Individuale e </a:t>
            </a:r>
            <a:r>
              <a:rPr lang="it-IT" sz="2400" b="1" dirty="0"/>
              <a:t>del PEI;</a:t>
            </a:r>
          </a:p>
          <a:p>
            <a:r>
              <a:rPr lang="it-IT" sz="2400" b="1" dirty="0"/>
              <a:t>b</a:t>
            </a:r>
            <a:r>
              <a:rPr lang="it-IT" sz="2400" b="1" dirty="0">
                <a:solidFill>
                  <a:srgbClr val="FF0000"/>
                </a:solidFill>
              </a:rPr>
              <a:t>) è il documento che definisce </a:t>
            </a:r>
            <a:r>
              <a:rPr lang="it-IT" sz="2400" b="1" dirty="0"/>
              <a:t>anche le competenze professionali e </a:t>
            </a:r>
            <a:r>
              <a:rPr lang="it-IT" sz="2400" b="1" dirty="0" smtClean="0"/>
              <a:t>la tipologia </a:t>
            </a:r>
            <a:r>
              <a:rPr lang="it-IT" sz="2400" b="1" dirty="0"/>
              <a:t>delle misure di sostegno e delle risorse strutturali necessarie </a:t>
            </a:r>
            <a:r>
              <a:rPr lang="it-IT" sz="2400" b="1" dirty="0" smtClean="0"/>
              <a:t>per l'inclusione </a:t>
            </a:r>
            <a:r>
              <a:rPr lang="it-IT" sz="2400" b="1" dirty="0"/>
              <a:t>scolastica;</a:t>
            </a:r>
          </a:p>
          <a:p>
            <a:r>
              <a:rPr lang="it-IT" sz="2400" b="1" dirty="0"/>
              <a:t>c) </a:t>
            </a:r>
            <a:r>
              <a:rPr lang="it-IT" sz="2400" b="1" dirty="0">
                <a:solidFill>
                  <a:srgbClr val="FF0000"/>
                </a:solidFill>
              </a:rPr>
              <a:t>è </a:t>
            </a:r>
            <a:r>
              <a:rPr lang="it-IT" sz="2400" b="1" i="1" dirty="0">
                <a:solidFill>
                  <a:srgbClr val="FF0000"/>
                </a:solidFill>
              </a:rPr>
              <a:t>redatto con la collaborazione </a:t>
            </a:r>
            <a:r>
              <a:rPr lang="it-IT" sz="2400" b="1" i="1" dirty="0"/>
              <a:t>dei genitori </a:t>
            </a:r>
            <a:r>
              <a:rPr lang="it-IT" sz="2400" b="1" dirty="0"/>
              <a:t>dell’alunno con disabilità, con </a:t>
            </a:r>
            <a:r>
              <a:rPr lang="it-IT" sz="2400" b="1" dirty="0" smtClean="0"/>
              <a:t>la partecipazione </a:t>
            </a:r>
            <a:r>
              <a:rPr lang="it-IT" sz="2400" b="1" dirty="0"/>
              <a:t>di un rappresentante </a:t>
            </a:r>
            <a:r>
              <a:rPr lang="it-IT" sz="2400" b="1" dirty="0" smtClean="0"/>
              <a:t>dell'amministrazione scolastica</a:t>
            </a:r>
            <a:r>
              <a:rPr lang="it-IT" sz="2400" b="1" dirty="0"/>
              <a:t>, individuato preferibilmente tra i docenti della scuola frequentata;</a:t>
            </a:r>
          </a:p>
          <a:p>
            <a:r>
              <a:rPr lang="it-IT" sz="2400" b="1" dirty="0"/>
              <a:t>d) </a:t>
            </a:r>
            <a:r>
              <a:rPr lang="it-IT" sz="2400" b="1" dirty="0">
                <a:solidFill>
                  <a:srgbClr val="FF0000"/>
                </a:solidFill>
              </a:rPr>
              <a:t>è aggiornato al passaggio di ogni </a:t>
            </a:r>
            <a:r>
              <a:rPr lang="it-IT" sz="2400" b="1" dirty="0"/>
              <a:t>grado di istruzione, a partire dalla </a:t>
            </a:r>
            <a:r>
              <a:rPr lang="it-IT" sz="2400" b="1" dirty="0" smtClean="0"/>
              <a:t>scuola dell'infanzia</a:t>
            </a:r>
            <a:r>
              <a:rPr lang="it-IT" sz="2400" b="1" dirty="0"/>
              <a:t>, </a:t>
            </a:r>
            <a:r>
              <a:rPr lang="it-IT" sz="2400" b="1" dirty="0" err="1"/>
              <a:t>nonchè</a:t>
            </a:r>
            <a:r>
              <a:rPr lang="it-IT" sz="2400" b="1" dirty="0"/>
              <a:t> in presenza di nuove e sopravvenute condizioni </a:t>
            </a:r>
            <a:r>
              <a:rPr lang="it-IT" sz="2400" b="1" dirty="0" smtClean="0"/>
              <a:t>di funzionamento </a:t>
            </a:r>
            <a:r>
              <a:rPr lang="it-IT" sz="2400" b="1" dirty="0"/>
              <a:t>della persona.</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23</a:t>
            </a:fld>
            <a:endParaRPr lang="it-IT"/>
          </a:p>
        </p:txBody>
      </p:sp>
    </p:spTree>
    <p:extLst>
      <p:ext uri="{BB962C8B-B14F-4D97-AF65-F5344CB8AC3E}">
        <p14:creationId xmlns:p14="http://schemas.microsoft.com/office/powerpoint/2010/main" val="2539560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1243787"/>
            <a:ext cx="8964488" cy="3200876"/>
          </a:xfrm>
          <a:prstGeom prst="rect">
            <a:avLst/>
          </a:prstGeom>
        </p:spPr>
        <p:txBody>
          <a:bodyPr wrap="square">
            <a:spAutoFit/>
          </a:bodyPr>
          <a:lstStyle/>
          <a:p>
            <a:r>
              <a:rPr lang="it-IT" sz="4000" dirty="0">
                <a:solidFill>
                  <a:srgbClr val="FF6600"/>
                </a:solidFill>
                <a:latin typeface="CalisMTBol"/>
              </a:rPr>
              <a:t>Piano Educativo Individualizzato</a:t>
            </a:r>
          </a:p>
          <a:p>
            <a:r>
              <a:rPr lang="it-IT" sz="1400" b="1" dirty="0">
                <a:latin typeface="ArialMT"/>
              </a:rPr>
              <a:t>• </a:t>
            </a:r>
            <a:r>
              <a:rPr lang="it-IT" b="1" dirty="0">
                <a:latin typeface="CalistoMT"/>
              </a:rPr>
              <a:t>Il GLHO, così come conosciuto oggi, resta operativo</a:t>
            </a:r>
          </a:p>
          <a:p>
            <a:r>
              <a:rPr lang="it-IT" sz="1400" b="1" dirty="0">
                <a:latin typeface="ArialMT"/>
              </a:rPr>
              <a:t>• </a:t>
            </a:r>
            <a:r>
              <a:rPr lang="it-IT" b="1" dirty="0">
                <a:latin typeface="CalistoMT"/>
              </a:rPr>
              <a:t>Il PEI è elaborato: dagli insegnanti della classe, dai genitori, dagli specialisti</a:t>
            </a:r>
          </a:p>
          <a:p>
            <a:endParaRPr lang="it-IT" b="1" dirty="0" smtClean="0">
              <a:latin typeface="CalisMTBol"/>
            </a:endParaRPr>
          </a:p>
          <a:p>
            <a:endParaRPr lang="it-IT" b="1" dirty="0" smtClean="0">
              <a:latin typeface="CalisMTBol"/>
            </a:endParaRPr>
          </a:p>
          <a:p>
            <a:r>
              <a:rPr lang="it-IT" b="1" dirty="0" smtClean="0">
                <a:latin typeface="CalisMTBol"/>
              </a:rPr>
              <a:t>IL </a:t>
            </a:r>
            <a:r>
              <a:rPr lang="it-IT" b="1" dirty="0">
                <a:latin typeface="CalisMTBol"/>
              </a:rPr>
              <a:t>NUOVO PEI</a:t>
            </a:r>
          </a:p>
          <a:p>
            <a:r>
              <a:rPr lang="it-IT" sz="1400" b="1" dirty="0">
                <a:latin typeface="ArialMT"/>
              </a:rPr>
              <a:t>• </a:t>
            </a:r>
            <a:r>
              <a:rPr lang="it-IT" b="1" dirty="0">
                <a:latin typeface="CalistoMT"/>
              </a:rPr>
              <a:t>Al GLHO è attribuito il compito della “</a:t>
            </a:r>
            <a:r>
              <a:rPr lang="it-IT" b="1" dirty="0">
                <a:latin typeface="CalisMTBol"/>
              </a:rPr>
              <a:t>elaborazione</a:t>
            </a:r>
            <a:r>
              <a:rPr lang="it-IT" b="1" dirty="0">
                <a:latin typeface="CalistoMT"/>
              </a:rPr>
              <a:t>” del Piano Educativo</a:t>
            </a:r>
          </a:p>
          <a:p>
            <a:r>
              <a:rPr lang="it-IT" b="1" dirty="0">
                <a:latin typeface="CalistoMT"/>
              </a:rPr>
              <a:t>Individualizzato (PEI)</a:t>
            </a:r>
          </a:p>
          <a:p>
            <a:r>
              <a:rPr lang="it-IT" sz="1400" b="1" dirty="0">
                <a:latin typeface="ArialMT"/>
              </a:rPr>
              <a:t>• </a:t>
            </a:r>
            <a:r>
              <a:rPr lang="it-IT" b="1" dirty="0">
                <a:latin typeface="CalistoMT"/>
              </a:rPr>
              <a:t>Per la prima volta il PEI è soggetto ad </a:t>
            </a:r>
            <a:r>
              <a:rPr lang="it-IT" b="1" dirty="0">
                <a:latin typeface="CalisMTBol"/>
              </a:rPr>
              <a:t>APPROVAZIONE</a:t>
            </a:r>
            <a:r>
              <a:rPr lang="it-IT" b="1" dirty="0">
                <a:latin typeface="CalistoMT"/>
              </a:rPr>
              <a:t>, senza indicare se a</a:t>
            </a:r>
          </a:p>
          <a:p>
            <a:r>
              <a:rPr lang="it-IT" b="1" dirty="0">
                <a:latin typeface="CalistoMT"/>
              </a:rPr>
              <a:t>maggioranza o all’unanimità</a:t>
            </a:r>
            <a:endParaRPr lang="it-IT" b="1"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24</a:t>
            </a:fld>
            <a:endParaRPr lang="it-IT"/>
          </a:p>
        </p:txBody>
      </p:sp>
    </p:spTree>
    <p:extLst>
      <p:ext uri="{BB962C8B-B14F-4D97-AF65-F5344CB8AC3E}">
        <p14:creationId xmlns:p14="http://schemas.microsoft.com/office/powerpoint/2010/main" val="2319933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6125" y="260648"/>
            <a:ext cx="7718243" cy="5816977"/>
          </a:xfrm>
          <a:prstGeom prst="rect">
            <a:avLst/>
          </a:prstGeom>
        </p:spPr>
        <p:txBody>
          <a:bodyPr wrap="square">
            <a:spAutoFit/>
          </a:bodyPr>
          <a:lstStyle/>
          <a:p>
            <a:r>
              <a:rPr lang="it-IT" sz="3600" dirty="0">
                <a:solidFill>
                  <a:srgbClr val="E56C0A"/>
                </a:solidFill>
                <a:latin typeface="CalisMTBol"/>
              </a:rPr>
              <a:t>Piano educativo individualizzato</a:t>
            </a:r>
          </a:p>
          <a:p>
            <a:r>
              <a:rPr lang="it-IT" sz="2800" dirty="0">
                <a:latin typeface="CalistoMT"/>
              </a:rPr>
              <a:t>Contenuti</a:t>
            </a:r>
          </a:p>
          <a:p>
            <a:endParaRPr lang="it-IT" sz="2800" dirty="0" smtClean="0">
              <a:solidFill>
                <a:srgbClr val="FF0000"/>
              </a:solidFill>
              <a:latin typeface="CalistoMT"/>
            </a:endParaRPr>
          </a:p>
          <a:p>
            <a:r>
              <a:rPr lang="it-IT" sz="2800" dirty="0" smtClean="0">
                <a:solidFill>
                  <a:srgbClr val="FF0000"/>
                </a:solidFill>
                <a:latin typeface="CalistoMT"/>
              </a:rPr>
              <a:t>a</a:t>
            </a:r>
            <a:r>
              <a:rPr lang="it-IT" sz="2800" dirty="0">
                <a:solidFill>
                  <a:srgbClr val="FF0000"/>
                </a:solidFill>
                <a:latin typeface="CalistoMT"/>
              </a:rPr>
              <a:t>) tiene conto della certificazione di disabilità e del Profilo di funzionamento</a:t>
            </a:r>
          </a:p>
          <a:p>
            <a:endParaRPr lang="it-IT" sz="2800" dirty="0" smtClean="0">
              <a:solidFill>
                <a:srgbClr val="FF0000"/>
              </a:solidFill>
              <a:latin typeface="CalistoMT"/>
            </a:endParaRPr>
          </a:p>
          <a:p>
            <a:r>
              <a:rPr lang="it-IT" sz="2800" dirty="0" smtClean="0">
                <a:solidFill>
                  <a:srgbClr val="FF0000"/>
                </a:solidFill>
                <a:latin typeface="CalistoMT"/>
              </a:rPr>
              <a:t>b</a:t>
            </a:r>
            <a:r>
              <a:rPr lang="it-IT" sz="2800" dirty="0">
                <a:solidFill>
                  <a:srgbClr val="FF0000"/>
                </a:solidFill>
                <a:latin typeface="CalistoMT"/>
              </a:rPr>
              <a:t>) individua strumenti, strategie e modalità per realizzare </a:t>
            </a:r>
            <a:r>
              <a:rPr lang="it-IT" sz="2800" dirty="0">
                <a:solidFill>
                  <a:srgbClr val="FF0000"/>
                </a:solidFill>
                <a:latin typeface="CalisMTBol"/>
              </a:rPr>
              <a:t>un ambiente </a:t>
            </a:r>
            <a:r>
              <a:rPr lang="it-IT" sz="2800" dirty="0" smtClean="0">
                <a:solidFill>
                  <a:srgbClr val="FF0000"/>
                </a:solidFill>
                <a:latin typeface="CalisMTBol"/>
              </a:rPr>
              <a:t>di apprendimento </a:t>
            </a:r>
            <a:r>
              <a:rPr lang="it-IT" sz="2800" dirty="0">
                <a:solidFill>
                  <a:srgbClr val="FF0000"/>
                </a:solidFill>
                <a:latin typeface="CalistoMT"/>
              </a:rPr>
              <a:t>nelle dimensioni della relazione, della </a:t>
            </a:r>
            <a:r>
              <a:rPr lang="it-IT" sz="2800" dirty="0" smtClean="0">
                <a:solidFill>
                  <a:srgbClr val="FF0000"/>
                </a:solidFill>
                <a:latin typeface="CalistoMT"/>
              </a:rPr>
              <a:t>socializzazione, della </a:t>
            </a:r>
            <a:r>
              <a:rPr lang="it-IT" sz="2800" dirty="0">
                <a:solidFill>
                  <a:srgbClr val="FF0000"/>
                </a:solidFill>
                <a:latin typeface="CalistoMT"/>
              </a:rPr>
              <a:t>comunicazione, </a:t>
            </a:r>
            <a:r>
              <a:rPr lang="it-IT" sz="2800" dirty="0" smtClean="0">
                <a:solidFill>
                  <a:srgbClr val="FF0000"/>
                </a:solidFill>
                <a:latin typeface="CalistoMT"/>
              </a:rPr>
              <a:t>dell’interazione, dell’orientamento </a:t>
            </a:r>
            <a:r>
              <a:rPr lang="it-IT" sz="2800" dirty="0">
                <a:solidFill>
                  <a:srgbClr val="FF0000"/>
                </a:solidFill>
                <a:latin typeface="CalistoMT"/>
              </a:rPr>
              <a:t>e delle </a:t>
            </a:r>
            <a:r>
              <a:rPr lang="it-IT" sz="2800" dirty="0" smtClean="0">
                <a:solidFill>
                  <a:srgbClr val="FF0000"/>
                </a:solidFill>
                <a:latin typeface="CalistoMT"/>
              </a:rPr>
              <a:t>autonomie, della </a:t>
            </a:r>
            <a:r>
              <a:rPr lang="it-IT" sz="2800" dirty="0">
                <a:solidFill>
                  <a:srgbClr val="FF0000"/>
                </a:solidFill>
                <a:latin typeface="CalistoMT"/>
              </a:rPr>
              <a:t>comunicazione, dell'interazione,</a:t>
            </a:r>
            <a:endParaRPr lang="it-IT" sz="2800" dirty="0">
              <a:solidFill>
                <a:srgbClr val="FF0000"/>
              </a:solidFill>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25</a:t>
            </a:fld>
            <a:endParaRPr lang="it-IT"/>
          </a:p>
        </p:txBody>
      </p:sp>
    </p:spTree>
    <p:extLst>
      <p:ext uri="{BB962C8B-B14F-4D97-AF65-F5344CB8AC3E}">
        <p14:creationId xmlns:p14="http://schemas.microsoft.com/office/powerpoint/2010/main" val="2237202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58847"/>
            <a:ext cx="8892480" cy="4955203"/>
          </a:xfrm>
          <a:prstGeom prst="rect">
            <a:avLst/>
          </a:prstGeom>
        </p:spPr>
        <p:txBody>
          <a:bodyPr wrap="square">
            <a:spAutoFit/>
          </a:bodyPr>
          <a:lstStyle/>
          <a:p>
            <a:r>
              <a:rPr lang="it-IT" sz="3600" dirty="0">
                <a:solidFill>
                  <a:srgbClr val="E56C0A"/>
                </a:solidFill>
                <a:latin typeface="CalisMTBol"/>
              </a:rPr>
              <a:t>Piano educativo individualizzato</a:t>
            </a:r>
          </a:p>
          <a:p>
            <a:r>
              <a:rPr lang="it-IT" sz="2800" dirty="0">
                <a:solidFill>
                  <a:srgbClr val="FF0000"/>
                </a:solidFill>
                <a:latin typeface="CalistoMT"/>
              </a:rPr>
              <a:t>Contenuti</a:t>
            </a:r>
          </a:p>
          <a:p>
            <a:endParaRPr lang="it-IT" sz="2800" dirty="0" smtClean="0">
              <a:solidFill>
                <a:srgbClr val="FF0000"/>
              </a:solidFill>
              <a:latin typeface="CalistoMT"/>
            </a:endParaRPr>
          </a:p>
          <a:p>
            <a:pPr algn="just"/>
            <a:r>
              <a:rPr lang="it-IT" sz="2800" dirty="0" smtClean="0">
                <a:solidFill>
                  <a:srgbClr val="FF0000"/>
                </a:solidFill>
                <a:latin typeface="CalistoMT"/>
              </a:rPr>
              <a:t>c</a:t>
            </a:r>
            <a:r>
              <a:rPr lang="it-IT" sz="2800" dirty="0">
                <a:solidFill>
                  <a:srgbClr val="FF0000"/>
                </a:solidFill>
                <a:latin typeface="CalistoMT"/>
              </a:rPr>
              <a:t>) Le modalità </a:t>
            </a:r>
            <a:r>
              <a:rPr lang="it-IT" sz="2800" dirty="0">
                <a:solidFill>
                  <a:srgbClr val="FF0000"/>
                </a:solidFill>
                <a:latin typeface="CalisMTBol"/>
              </a:rPr>
              <a:t>didattich</a:t>
            </a:r>
            <a:r>
              <a:rPr lang="it-IT" sz="2800" dirty="0">
                <a:solidFill>
                  <a:srgbClr val="FF0000"/>
                </a:solidFill>
                <a:latin typeface="CalistoMT"/>
              </a:rPr>
              <a:t>e e di valutazione in relazione </a:t>
            </a:r>
            <a:r>
              <a:rPr lang="it-IT" sz="2800" dirty="0" smtClean="0">
                <a:solidFill>
                  <a:srgbClr val="FF0000"/>
                </a:solidFill>
                <a:latin typeface="CalistoMT"/>
              </a:rPr>
              <a:t>alla programmazione </a:t>
            </a:r>
            <a:r>
              <a:rPr lang="it-IT" sz="2800" dirty="0">
                <a:solidFill>
                  <a:srgbClr val="FF0000"/>
                </a:solidFill>
                <a:latin typeface="CalistoMT"/>
              </a:rPr>
              <a:t>individualizzata,</a:t>
            </a:r>
          </a:p>
          <a:p>
            <a:pPr algn="just"/>
            <a:endParaRPr lang="it-IT" sz="2800" dirty="0" smtClean="0">
              <a:solidFill>
                <a:srgbClr val="FF0000"/>
              </a:solidFill>
              <a:latin typeface="CalistoMT"/>
            </a:endParaRPr>
          </a:p>
          <a:p>
            <a:pPr algn="just"/>
            <a:r>
              <a:rPr lang="it-IT" sz="2800" dirty="0" smtClean="0">
                <a:solidFill>
                  <a:srgbClr val="FF0000"/>
                </a:solidFill>
                <a:latin typeface="CalistoMT"/>
              </a:rPr>
              <a:t>d</a:t>
            </a:r>
            <a:r>
              <a:rPr lang="it-IT" sz="2800" dirty="0">
                <a:solidFill>
                  <a:srgbClr val="FF0000"/>
                </a:solidFill>
                <a:latin typeface="CalistoMT"/>
              </a:rPr>
              <a:t>) Definisce gli strumenti per l'effettivo svolgimento</a:t>
            </a:r>
          </a:p>
          <a:p>
            <a:pPr algn="just"/>
            <a:r>
              <a:rPr lang="it-IT" sz="2800" dirty="0">
                <a:solidFill>
                  <a:srgbClr val="FF0000"/>
                </a:solidFill>
                <a:latin typeface="CalisMTBol"/>
              </a:rPr>
              <a:t>dell'alternanza scuola-lavoro</a:t>
            </a:r>
            <a:r>
              <a:rPr lang="it-IT" sz="2800" dirty="0">
                <a:solidFill>
                  <a:srgbClr val="FF0000"/>
                </a:solidFill>
                <a:latin typeface="CalistoMT"/>
              </a:rPr>
              <a:t>,</a:t>
            </a:r>
          </a:p>
          <a:p>
            <a:pPr algn="just"/>
            <a:endParaRPr lang="it-IT" sz="2800" dirty="0" smtClean="0">
              <a:solidFill>
                <a:srgbClr val="FF0000"/>
              </a:solidFill>
              <a:latin typeface="CalistoMT"/>
            </a:endParaRPr>
          </a:p>
          <a:p>
            <a:pPr algn="just"/>
            <a:r>
              <a:rPr lang="it-IT" sz="2800" dirty="0" smtClean="0">
                <a:solidFill>
                  <a:srgbClr val="FF0000"/>
                </a:solidFill>
                <a:latin typeface="CalistoMT"/>
              </a:rPr>
              <a:t>e</a:t>
            </a:r>
            <a:r>
              <a:rPr lang="it-IT" sz="2800" dirty="0">
                <a:solidFill>
                  <a:srgbClr val="FF0000"/>
                </a:solidFill>
                <a:latin typeface="CalistoMT"/>
              </a:rPr>
              <a:t>) modalità di </a:t>
            </a:r>
            <a:r>
              <a:rPr lang="it-IT" sz="2800" dirty="0">
                <a:solidFill>
                  <a:srgbClr val="FF0000"/>
                </a:solidFill>
                <a:latin typeface="CalisMTBol"/>
              </a:rPr>
              <a:t>coordinamento degli interventi </a:t>
            </a:r>
            <a:r>
              <a:rPr lang="it-IT" sz="2800" dirty="0">
                <a:solidFill>
                  <a:srgbClr val="FF0000"/>
                </a:solidFill>
                <a:latin typeface="CalistoMT"/>
              </a:rPr>
              <a:t>ivi previsti e </a:t>
            </a:r>
            <a:r>
              <a:rPr lang="it-IT" sz="2800" dirty="0" smtClean="0">
                <a:solidFill>
                  <a:srgbClr val="FF0000"/>
                </a:solidFill>
                <a:latin typeface="CalistoMT"/>
              </a:rPr>
              <a:t>la loro </a:t>
            </a:r>
            <a:r>
              <a:rPr lang="it-IT" sz="2800" dirty="0">
                <a:solidFill>
                  <a:srgbClr val="FF0000"/>
                </a:solidFill>
                <a:latin typeface="CalistoMT"/>
              </a:rPr>
              <a:t>interazione con il Progetto individuale</a:t>
            </a:r>
            <a:endParaRPr lang="it-IT" sz="2800" dirty="0">
              <a:solidFill>
                <a:srgbClr val="FF0000"/>
              </a:solidFill>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26</a:t>
            </a:fld>
            <a:endParaRPr lang="it-IT"/>
          </a:p>
        </p:txBody>
      </p:sp>
    </p:spTree>
    <p:extLst>
      <p:ext uri="{BB962C8B-B14F-4D97-AF65-F5344CB8AC3E}">
        <p14:creationId xmlns:p14="http://schemas.microsoft.com/office/powerpoint/2010/main" val="1172949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966788"/>
            <a:ext cx="8964488" cy="4339650"/>
          </a:xfrm>
          <a:prstGeom prst="rect">
            <a:avLst/>
          </a:prstGeom>
        </p:spPr>
        <p:txBody>
          <a:bodyPr wrap="square">
            <a:spAutoFit/>
          </a:bodyPr>
          <a:lstStyle/>
          <a:p>
            <a:r>
              <a:rPr lang="it-IT" sz="3600" b="1" dirty="0">
                <a:solidFill>
                  <a:srgbClr val="4F82BE"/>
                </a:solidFill>
                <a:latin typeface="CalisMTBol"/>
              </a:rPr>
              <a:t>Piano educativo individualizzato</a:t>
            </a:r>
          </a:p>
          <a:p>
            <a:r>
              <a:rPr lang="it-IT" sz="1600" dirty="0">
                <a:solidFill>
                  <a:srgbClr val="4F82BE"/>
                </a:solidFill>
                <a:latin typeface="CalisMTBol"/>
              </a:rPr>
              <a:t>a) </a:t>
            </a:r>
            <a:r>
              <a:rPr lang="it-IT" sz="2400" b="1" dirty="0">
                <a:solidFill>
                  <a:srgbClr val="000000"/>
                </a:solidFill>
                <a:latin typeface="CalisMTBol"/>
              </a:rPr>
              <a:t>È redatto all’inizio di ogni nuovo anno scolastico </a:t>
            </a:r>
            <a:r>
              <a:rPr lang="it-IT" sz="2400" b="1" dirty="0">
                <a:solidFill>
                  <a:srgbClr val="000000"/>
                </a:solidFill>
                <a:latin typeface="CalistoMT"/>
              </a:rPr>
              <a:t>di </a:t>
            </a:r>
            <a:r>
              <a:rPr lang="it-IT" sz="2400" b="1" dirty="0" smtClean="0">
                <a:solidFill>
                  <a:srgbClr val="000000"/>
                </a:solidFill>
                <a:latin typeface="CalistoMT"/>
              </a:rPr>
              <a:t>riferimento.</a:t>
            </a:r>
            <a:endParaRPr lang="it-IT" sz="2400" b="1" dirty="0">
              <a:solidFill>
                <a:srgbClr val="000000"/>
              </a:solidFill>
              <a:latin typeface="CalistoMT"/>
            </a:endParaRPr>
          </a:p>
          <a:p>
            <a:r>
              <a:rPr lang="it-IT" sz="2400" b="1" dirty="0">
                <a:solidFill>
                  <a:srgbClr val="4F82BE"/>
                </a:solidFill>
                <a:latin typeface="CalisMTBol"/>
              </a:rPr>
              <a:t>b) </a:t>
            </a:r>
            <a:r>
              <a:rPr lang="it-IT" sz="2400" b="1" dirty="0">
                <a:solidFill>
                  <a:srgbClr val="000000"/>
                </a:solidFill>
                <a:latin typeface="CalisMTBol"/>
              </a:rPr>
              <a:t>È aggiornato </a:t>
            </a:r>
            <a:r>
              <a:rPr lang="it-IT" sz="2400" b="1" dirty="0">
                <a:solidFill>
                  <a:srgbClr val="000000"/>
                </a:solidFill>
                <a:latin typeface="CalistoMT"/>
              </a:rPr>
              <a:t>in presenza di nuove e sopravvenute condizioni </a:t>
            </a:r>
            <a:r>
              <a:rPr lang="it-IT" sz="2400" b="1" dirty="0" smtClean="0">
                <a:solidFill>
                  <a:srgbClr val="000000"/>
                </a:solidFill>
                <a:latin typeface="CalistoMT"/>
              </a:rPr>
              <a:t>di funzionamento </a:t>
            </a:r>
            <a:r>
              <a:rPr lang="it-IT" sz="2400" b="1" dirty="0">
                <a:solidFill>
                  <a:srgbClr val="000000"/>
                </a:solidFill>
                <a:latin typeface="CalistoMT"/>
              </a:rPr>
              <a:t>della persona.</a:t>
            </a:r>
          </a:p>
          <a:p>
            <a:r>
              <a:rPr lang="it-IT" sz="2400" b="1" dirty="0">
                <a:solidFill>
                  <a:srgbClr val="4F82BE"/>
                </a:solidFill>
                <a:latin typeface="CalistoMT"/>
              </a:rPr>
              <a:t>c) </a:t>
            </a:r>
            <a:r>
              <a:rPr lang="it-IT" sz="2400" b="1" dirty="0">
                <a:solidFill>
                  <a:srgbClr val="000000"/>
                </a:solidFill>
                <a:latin typeface="CalistoMT"/>
              </a:rPr>
              <a:t>Nel passaggio tra i gradi di istruzione, compresi i casi di trasferimento </a:t>
            </a:r>
            <a:r>
              <a:rPr lang="it-IT" sz="2400" b="1" dirty="0" smtClean="0">
                <a:solidFill>
                  <a:srgbClr val="000000"/>
                </a:solidFill>
                <a:latin typeface="CalistoMT"/>
              </a:rPr>
              <a:t>fra scuole</a:t>
            </a:r>
            <a:r>
              <a:rPr lang="it-IT" sz="2400" b="1" dirty="0">
                <a:solidFill>
                  <a:srgbClr val="000000"/>
                </a:solidFill>
                <a:latin typeface="CalistoMT"/>
              </a:rPr>
              <a:t>, </a:t>
            </a:r>
            <a:r>
              <a:rPr lang="it-IT" sz="2400" b="1" dirty="0">
                <a:solidFill>
                  <a:srgbClr val="FF0000"/>
                </a:solidFill>
                <a:latin typeface="CalisMTBol"/>
              </a:rPr>
              <a:t>è assicurata l'interlocuzione </a:t>
            </a:r>
            <a:r>
              <a:rPr lang="it-IT" sz="2400" b="1" dirty="0">
                <a:solidFill>
                  <a:srgbClr val="000000"/>
                </a:solidFill>
                <a:latin typeface="CalistoMT"/>
              </a:rPr>
              <a:t>tra i docenti della scuola </a:t>
            </a:r>
            <a:r>
              <a:rPr lang="it-IT" sz="2400" b="1" dirty="0" smtClean="0">
                <a:solidFill>
                  <a:srgbClr val="000000"/>
                </a:solidFill>
                <a:latin typeface="CalistoMT"/>
              </a:rPr>
              <a:t>di provenienza </a:t>
            </a:r>
            <a:r>
              <a:rPr lang="it-IT" sz="2400" b="1" dirty="0">
                <a:solidFill>
                  <a:srgbClr val="000000"/>
                </a:solidFill>
                <a:latin typeface="CalistoMT"/>
              </a:rPr>
              <a:t>e quelli della scuola di </a:t>
            </a:r>
            <a:r>
              <a:rPr lang="it-IT" sz="2400" b="1" dirty="0" smtClean="0">
                <a:solidFill>
                  <a:srgbClr val="000000"/>
                </a:solidFill>
                <a:latin typeface="CalistoMT"/>
              </a:rPr>
              <a:t>destinazione.</a:t>
            </a:r>
            <a:endParaRPr lang="it-IT" sz="2400" b="1" dirty="0">
              <a:solidFill>
                <a:srgbClr val="000000"/>
              </a:solidFill>
              <a:latin typeface="CalistoMT"/>
            </a:endParaRPr>
          </a:p>
          <a:p>
            <a:r>
              <a:rPr lang="it-IT" sz="2400" b="1" dirty="0">
                <a:solidFill>
                  <a:srgbClr val="4F82BE"/>
                </a:solidFill>
                <a:latin typeface="CalistoMT"/>
              </a:rPr>
              <a:t>d) </a:t>
            </a:r>
            <a:r>
              <a:rPr lang="it-IT" sz="2400" b="1" dirty="0">
                <a:solidFill>
                  <a:srgbClr val="000000"/>
                </a:solidFill>
                <a:latin typeface="CalistoMT"/>
              </a:rPr>
              <a:t>È soggetto a verifiche periodiche nel corso dell'anno</a:t>
            </a:r>
          </a:p>
          <a:p>
            <a:endParaRPr lang="it-IT" sz="2400" b="1"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27</a:t>
            </a:fld>
            <a:endParaRPr lang="it-IT"/>
          </a:p>
        </p:txBody>
      </p:sp>
    </p:spTree>
    <p:extLst>
      <p:ext uri="{BB962C8B-B14F-4D97-AF65-F5344CB8AC3E}">
        <p14:creationId xmlns:p14="http://schemas.microsoft.com/office/powerpoint/2010/main" val="3350373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404664"/>
            <a:ext cx="8568952" cy="4339650"/>
          </a:xfrm>
          <a:prstGeom prst="rect">
            <a:avLst/>
          </a:prstGeom>
        </p:spPr>
        <p:txBody>
          <a:bodyPr wrap="square">
            <a:spAutoFit/>
          </a:bodyPr>
          <a:lstStyle/>
          <a:p>
            <a:r>
              <a:rPr lang="it-IT" sz="4000" dirty="0">
                <a:solidFill>
                  <a:srgbClr val="4F82BE"/>
                </a:solidFill>
                <a:latin typeface="CalisMTBol"/>
              </a:rPr>
              <a:t>Che cos’è il </a:t>
            </a:r>
            <a:r>
              <a:rPr lang="it-IT" sz="4000" dirty="0">
                <a:solidFill>
                  <a:srgbClr val="008100"/>
                </a:solidFill>
                <a:latin typeface="CalisMTBol"/>
              </a:rPr>
              <a:t>Progetto Individuale</a:t>
            </a:r>
            <a:r>
              <a:rPr lang="it-IT" sz="4000" dirty="0">
                <a:solidFill>
                  <a:srgbClr val="4F82BE"/>
                </a:solidFill>
                <a:latin typeface="CalisMTBol"/>
              </a:rPr>
              <a:t>?</a:t>
            </a:r>
          </a:p>
          <a:p>
            <a:endParaRPr lang="it-IT" sz="2000" dirty="0" smtClean="0">
              <a:solidFill>
                <a:srgbClr val="008100"/>
              </a:solidFill>
              <a:latin typeface="CalisMTBol"/>
            </a:endParaRPr>
          </a:p>
          <a:p>
            <a:endParaRPr lang="it-IT" sz="2000" dirty="0">
              <a:solidFill>
                <a:srgbClr val="008100"/>
              </a:solidFill>
              <a:latin typeface="CalisMTBol"/>
            </a:endParaRPr>
          </a:p>
          <a:p>
            <a:r>
              <a:rPr lang="it-IT" sz="2000" dirty="0" smtClean="0">
                <a:solidFill>
                  <a:srgbClr val="008100"/>
                </a:solidFill>
                <a:latin typeface="CalisMTBol"/>
              </a:rPr>
              <a:t>Il </a:t>
            </a:r>
            <a:r>
              <a:rPr lang="it-IT" sz="2000" dirty="0">
                <a:solidFill>
                  <a:srgbClr val="008100"/>
                </a:solidFill>
                <a:latin typeface="CalisMTBol"/>
              </a:rPr>
              <a:t>Progetto individuale è redatto dal competente Ente locale su</a:t>
            </a:r>
          </a:p>
          <a:p>
            <a:r>
              <a:rPr lang="it-IT" sz="2000" dirty="0">
                <a:solidFill>
                  <a:srgbClr val="008100"/>
                </a:solidFill>
                <a:latin typeface="CalisMTBol"/>
              </a:rPr>
              <a:t>richiesta dei genitori o di chi esercita la responsabilità genitoriale.</a:t>
            </a:r>
          </a:p>
          <a:p>
            <a:endParaRPr lang="it-IT" sz="1600" b="1" dirty="0" smtClean="0">
              <a:solidFill>
                <a:srgbClr val="1D1D1D"/>
              </a:solidFill>
              <a:latin typeface="Verdana-Bold"/>
            </a:endParaRPr>
          </a:p>
          <a:p>
            <a:r>
              <a:rPr lang="it-IT" sz="1600" b="1" dirty="0" smtClean="0">
                <a:solidFill>
                  <a:srgbClr val="1D1D1D"/>
                </a:solidFill>
                <a:latin typeface="Verdana-Bold"/>
              </a:rPr>
              <a:t>Il </a:t>
            </a:r>
            <a:r>
              <a:rPr lang="it-IT" sz="1600" b="1" dirty="0">
                <a:solidFill>
                  <a:srgbClr val="1D1D1D"/>
                </a:solidFill>
                <a:latin typeface="Verdana-Bold"/>
              </a:rPr>
              <a:t>testo attuale:</a:t>
            </a:r>
          </a:p>
          <a:p>
            <a:r>
              <a:rPr lang="it-IT" sz="1600" b="1" dirty="0">
                <a:solidFill>
                  <a:srgbClr val="1D1D1D"/>
                </a:solidFill>
                <a:latin typeface="Verdana-Bold"/>
              </a:rPr>
              <a:t>Legge 328/2000, Art. 14.(Progetti individuali per le persone disabili).</a:t>
            </a:r>
          </a:p>
          <a:p>
            <a:r>
              <a:rPr lang="it-IT" dirty="0">
                <a:solidFill>
                  <a:srgbClr val="1D1D1D"/>
                </a:solidFill>
                <a:latin typeface="Verdana"/>
              </a:rPr>
              <a:t>1. Per realizzare la piena integrazione delle persone disabili di cui</a:t>
            </a:r>
          </a:p>
          <a:p>
            <a:r>
              <a:rPr lang="it-IT" dirty="0">
                <a:solidFill>
                  <a:srgbClr val="1D1D1D"/>
                </a:solidFill>
                <a:latin typeface="Verdana"/>
              </a:rPr>
              <a:t>all'articolo 3 della legge 5 febbraio 1992, n. 104, nell'ambito della vita</a:t>
            </a:r>
          </a:p>
          <a:p>
            <a:r>
              <a:rPr lang="it-IT" dirty="0">
                <a:solidFill>
                  <a:srgbClr val="1D1D1D"/>
                </a:solidFill>
                <a:latin typeface="Verdana"/>
              </a:rPr>
              <a:t>familiare e sociale, nonché nei percorsi dell'istruzione scolastica o</a:t>
            </a:r>
          </a:p>
          <a:p>
            <a:r>
              <a:rPr lang="it-IT" dirty="0">
                <a:solidFill>
                  <a:srgbClr val="1D1D1D"/>
                </a:solidFill>
                <a:latin typeface="Verdana"/>
              </a:rPr>
              <a:t>professionale e del lavoro, </a:t>
            </a:r>
            <a:r>
              <a:rPr lang="it-IT" b="1" dirty="0">
                <a:solidFill>
                  <a:srgbClr val="FF0000"/>
                </a:solidFill>
                <a:latin typeface="Verdana-Bold"/>
              </a:rPr>
              <a:t>i comuni, d'intesa con le aziende unità</a:t>
            </a:r>
          </a:p>
          <a:p>
            <a:r>
              <a:rPr lang="it-IT" b="1" dirty="0">
                <a:solidFill>
                  <a:srgbClr val="FF0000"/>
                </a:solidFill>
                <a:latin typeface="Verdana-Bold"/>
              </a:rPr>
              <a:t>sanitarie locali</a:t>
            </a:r>
            <a:r>
              <a:rPr lang="it-IT" dirty="0">
                <a:solidFill>
                  <a:srgbClr val="1D1D1D"/>
                </a:solidFill>
                <a:latin typeface="Verdana"/>
              </a:rPr>
              <a:t>, </a:t>
            </a:r>
            <a:r>
              <a:rPr lang="it-IT" b="1" dirty="0">
                <a:solidFill>
                  <a:srgbClr val="0070C1"/>
                </a:solidFill>
                <a:latin typeface="Verdana-Bold"/>
              </a:rPr>
              <a:t>predispongono, su richiesta dell'interessato, un</a:t>
            </a:r>
          </a:p>
          <a:p>
            <a:r>
              <a:rPr lang="it-IT" b="1" dirty="0">
                <a:solidFill>
                  <a:srgbClr val="0070C1"/>
                </a:solidFill>
                <a:latin typeface="Verdana-Bold"/>
              </a:rPr>
              <a:t>progetto individuale, secondo quanto stabilito al comma 2</a:t>
            </a:r>
            <a:r>
              <a:rPr lang="it-IT" dirty="0">
                <a:solidFill>
                  <a:srgbClr val="1D1D1D"/>
                </a:solidFill>
                <a:latin typeface="Verdana"/>
              </a:rPr>
              <a:t>.</a:t>
            </a:r>
            <a:endParaRPr lang="it-IT"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28</a:t>
            </a:fld>
            <a:endParaRPr lang="it-IT"/>
          </a:p>
        </p:txBody>
      </p:sp>
    </p:spTree>
    <p:extLst>
      <p:ext uri="{BB962C8B-B14F-4D97-AF65-F5344CB8AC3E}">
        <p14:creationId xmlns:p14="http://schemas.microsoft.com/office/powerpoint/2010/main" val="11266508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0026" y="260648"/>
            <a:ext cx="8712968" cy="5570756"/>
          </a:xfrm>
          <a:prstGeom prst="rect">
            <a:avLst/>
          </a:prstGeom>
        </p:spPr>
        <p:txBody>
          <a:bodyPr wrap="square">
            <a:spAutoFit/>
          </a:bodyPr>
          <a:lstStyle/>
          <a:p>
            <a:r>
              <a:rPr lang="it-IT" sz="3600" b="1" dirty="0">
                <a:solidFill>
                  <a:srgbClr val="4F82BE"/>
                </a:solidFill>
                <a:latin typeface="CalisMTBol"/>
              </a:rPr>
              <a:t>Che cos’è il </a:t>
            </a:r>
            <a:r>
              <a:rPr lang="it-IT" sz="3600" b="1" dirty="0">
                <a:solidFill>
                  <a:srgbClr val="008100"/>
                </a:solidFill>
                <a:latin typeface="CalisMTBol"/>
              </a:rPr>
              <a:t>Progetto Individuale</a:t>
            </a:r>
            <a:r>
              <a:rPr lang="it-IT" sz="3600" b="1" dirty="0">
                <a:solidFill>
                  <a:srgbClr val="4F82BE"/>
                </a:solidFill>
                <a:latin typeface="CalisMTBol"/>
              </a:rPr>
              <a:t>?</a:t>
            </a:r>
          </a:p>
          <a:p>
            <a:r>
              <a:rPr lang="it-IT" sz="1600" b="1" dirty="0">
                <a:latin typeface="CalistoMT"/>
              </a:rPr>
              <a:t>Art. 14, comma 2,</a:t>
            </a:r>
          </a:p>
          <a:p>
            <a:r>
              <a:rPr lang="it-IT" sz="1600" b="1" dirty="0">
                <a:latin typeface="CalistoMT"/>
              </a:rPr>
              <a:t>della L. 328/2000:</a:t>
            </a:r>
          </a:p>
          <a:p>
            <a:pPr algn="just"/>
            <a:r>
              <a:rPr lang="it-IT" sz="1600" b="1" dirty="0" smtClean="0">
                <a:latin typeface="ArialMT"/>
              </a:rPr>
              <a:t> </a:t>
            </a:r>
            <a:r>
              <a:rPr lang="it-IT" sz="2400" b="1" dirty="0">
                <a:latin typeface="CalisMTBol"/>
              </a:rPr>
              <a:t>Il </a:t>
            </a:r>
            <a:r>
              <a:rPr lang="it-IT" sz="2400" b="1" dirty="0" smtClean="0">
                <a:latin typeface="CalisMTBol"/>
              </a:rPr>
              <a:t>progetto individuale comprende</a:t>
            </a:r>
            <a:r>
              <a:rPr lang="it-IT" sz="2400" b="1" dirty="0">
                <a:latin typeface="CalisMTBol"/>
              </a:rPr>
              <a:t>……</a:t>
            </a:r>
          </a:p>
          <a:p>
            <a:pPr algn="just"/>
            <a:r>
              <a:rPr lang="it-IT" sz="2400" b="1" dirty="0">
                <a:latin typeface="ArialMT"/>
              </a:rPr>
              <a:t>• </a:t>
            </a:r>
            <a:r>
              <a:rPr lang="it-IT" sz="2400" b="1" dirty="0"/>
              <a:t>La </a:t>
            </a:r>
            <a:r>
              <a:rPr lang="it-IT" sz="2400" b="1" dirty="0">
                <a:latin typeface="Calibri-Bold"/>
              </a:rPr>
              <a:t>valutazione </a:t>
            </a:r>
            <a:r>
              <a:rPr lang="it-IT" sz="2400" b="1" dirty="0" smtClean="0"/>
              <a:t>diagnostico-funzionale</a:t>
            </a:r>
            <a:endParaRPr lang="it-IT" sz="2400" b="1" dirty="0"/>
          </a:p>
          <a:p>
            <a:pPr algn="just"/>
            <a:r>
              <a:rPr lang="it-IT" sz="2400" b="1" dirty="0">
                <a:latin typeface="ArialMT"/>
              </a:rPr>
              <a:t>• </a:t>
            </a:r>
            <a:r>
              <a:rPr lang="it-IT" sz="2400" b="1" dirty="0"/>
              <a:t>Le </a:t>
            </a:r>
            <a:r>
              <a:rPr lang="it-IT" sz="2400" b="1" i="1" dirty="0">
                <a:latin typeface="Calibri-BoldItalic"/>
              </a:rPr>
              <a:t>prestazioni di cura e di riabilitazione </a:t>
            </a:r>
            <a:r>
              <a:rPr lang="it-IT" sz="2400" b="1" dirty="0"/>
              <a:t>a carico </a:t>
            </a:r>
            <a:r>
              <a:rPr lang="it-IT" sz="2400" b="1" dirty="0" smtClean="0"/>
              <a:t>del Servizio </a:t>
            </a:r>
            <a:r>
              <a:rPr lang="it-IT" sz="2400" b="1" dirty="0"/>
              <a:t>sanitario nazionale</a:t>
            </a:r>
          </a:p>
          <a:p>
            <a:pPr algn="just"/>
            <a:r>
              <a:rPr lang="it-IT" sz="2400" b="1" dirty="0">
                <a:latin typeface="ArialMT"/>
              </a:rPr>
              <a:t>• </a:t>
            </a:r>
            <a:r>
              <a:rPr lang="it-IT" sz="2400" b="1" dirty="0"/>
              <a:t>I </a:t>
            </a:r>
            <a:r>
              <a:rPr lang="it-IT" sz="2400" b="1" i="1" dirty="0">
                <a:latin typeface="Calibri-BoldItalic"/>
              </a:rPr>
              <a:t>servizi alla persona </a:t>
            </a:r>
            <a:r>
              <a:rPr lang="it-IT" sz="2400" b="1" dirty="0"/>
              <a:t>a cui provvede il comune in </a:t>
            </a:r>
            <a:r>
              <a:rPr lang="it-IT" sz="2400" b="1" dirty="0" smtClean="0"/>
              <a:t>forma diretta  </a:t>
            </a:r>
            <a:r>
              <a:rPr lang="it-IT" sz="2400" b="1" dirty="0"/>
              <a:t>accreditata, con </a:t>
            </a:r>
            <a:r>
              <a:rPr lang="it-IT" sz="2400" b="1" dirty="0" err="1" smtClean="0"/>
              <a:t>partcolare</a:t>
            </a:r>
            <a:r>
              <a:rPr lang="it-IT" sz="2400" b="1" dirty="0" smtClean="0"/>
              <a:t> </a:t>
            </a:r>
            <a:r>
              <a:rPr lang="it-IT" sz="2400" b="1" dirty="0"/>
              <a:t>riferimento </a:t>
            </a:r>
            <a:r>
              <a:rPr lang="it-IT" sz="2400" b="1" dirty="0" smtClean="0"/>
              <a:t>al recupero </a:t>
            </a:r>
            <a:r>
              <a:rPr lang="it-IT" sz="2400" b="1" dirty="0"/>
              <a:t>e all'integrazione sociale</a:t>
            </a:r>
          </a:p>
          <a:p>
            <a:pPr algn="just"/>
            <a:r>
              <a:rPr lang="it-IT" sz="2400" b="1" dirty="0">
                <a:latin typeface="ArialMT"/>
              </a:rPr>
              <a:t>• </a:t>
            </a:r>
            <a:r>
              <a:rPr lang="it-IT" sz="2400" b="1" dirty="0"/>
              <a:t>Le </a:t>
            </a:r>
            <a:r>
              <a:rPr lang="it-IT" sz="2400" b="1" i="1" dirty="0">
                <a:latin typeface="Calibri-BoldItalic"/>
              </a:rPr>
              <a:t>misure economiche </a:t>
            </a:r>
            <a:r>
              <a:rPr lang="it-IT" sz="2400" b="1" dirty="0"/>
              <a:t>necessarie per il superamento </a:t>
            </a:r>
            <a:r>
              <a:rPr lang="it-IT" sz="2400" b="1" dirty="0" smtClean="0"/>
              <a:t>di condizioni </a:t>
            </a:r>
            <a:r>
              <a:rPr lang="it-IT" sz="2400" b="1" dirty="0"/>
              <a:t>di povertà, emarginazione ed esclusione sociale</a:t>
            </a:r>
          </a:p>
          <a:p>
            <a:pPr algn="just"/>
            <a:r>
              <a:rPr lang="it-IT" sz="2400" b="1" dirty="0">
                <a:latin typeface="ArialMT"/>
              </a:rPr>
              <a:t>• </a:t>
            </a:r>
            <a:r>
              <a:rPr lang="it-IT" sz="2400" b="1" dirty="0"/>
              <a:t>La </a:t>
            </a:r>
            <a:r>
              <a:rPr lang="it-IT" sz="2400" b="1" i="1" dirty="0">
                <a:latin typeface="Calibri-BoldItalic"/>
              </a:rPr>
              <a:t>definizione delle potenzialità e gli eventuali </a:t>
            </a:r>
            <a:r>
              <a:rPr lang="it-IT" sz="2400" b="1" i="1" dirty="0" smtClean="0">
                <a:latin typeface="Calibri-BoldItalic"/>
              </a:rPr>
              <a:t>sostegni </a:t>
            </a:r>
            <a:r>
              <a:rPr lang="it-IT" sz="2400" b="1" dirty="0" smtClean="0"/>
              <a:t>per </a:t>
            </a:r>
            <a:r>
              <a:rPr lang="it-IT" sz="2400" b="1" dirty="0"/>
              <a:t>il nucleo familiare.</a:t>
            </a:r>
          </a:p>
          <a:p>
            <a:endParaRPr lang="it-IT" sz="2400"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29</a:t>
            </a:fld>
            <a:endParaRPr lang="it-IT"/>
          </a:p>
        </p:txBody>
      </p:sp>
    </p:spTree>
    <p:extLst>
      <p:ext uri="{BB962C8B-B14F-4D97-AF65-F5344CB8AC3E}">
        <p14:creationId xmlns:p14="http://schemas.microsoft.com/office/powerpoint/2010/main" val="2600615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4612" y="188640"/>
            <a:ext cx="8712968" cy="6309420"/>
          </a:xfrm>
          <a:prstGeom prst="rect">
            <a:avLst/>
          </a:prstGeom>
        </p:spPr>
        <p:txBody>
          <a:bodyPr wrap="square">
            <a:spAutoFit/>
          </a:bodyPr>
          <a:lstStyle/>
          <a:p>
            <a:pPr algn="ctr"/>
            <a:r>
              <a:rPr lang="it-IT" sz="2400" b="1" dirty="0">
                <a:solidFill>
                  <a:srgbClr val="FF0000"/>
                </a:solidFill>
              </a:rPr>
              <a:t>BES (Bisogni Educativi Speciali)</a:t>
            </a:r>
          </a:p>
          <a:p>
            <a:r>
              <a:rPr lang="it-IT" sz="2000" b="1" dirty="0"/>
              <a:t>La Direttiva del 27 dicembre vi fa comprendere tre grandi sotto-categorie</a:t>
            </a:r>
            <a:r>
              <a:rPr lang="it-IT" sz="2000" dirty="0"/>
              <a:t>:</a:t>
            </a:r>
          </a:p>
          <a:p>
            <a:endParaRPr lang="it-IT" sz="2000" dirty="0" smtClean="0">
              <a:solidFill>
                <a:srgbClr val="00B050"/>
              </a:solidFill>
            </a:endParaRPr>
          </a:p>
          <a:p>
            <a:r>
              <a:rPr lang="it-IT" sz="2000" dirty="0" smtClean="0">
                <a:solidFill>
                  <a:srgbClr val="00B050"/>
                </a:solidFill>
              </a:rPr>
              <a:t>1</a:t>
            </a:r>
            <a:r>
              <a:rPr lang="it-IT" sz="2000" dirty="0">
                <a:solidFill>
                  <a:srgbClr val="00B050"/>
                </a:solidFill>
              </a:rPr>
              <a:t>. la </a:t>
            </a:r>
            <a:r>
              <a:rPr lang="it-IT" sz="2000" b="1" dirty="0">
                <a:solidFill>
                  <a:srgbClr val="00B050"/>
                </a:solidFill>
              </a:rPr>
              <a:t>disabilità</a:t>
            </a:r>
            <a:r>
              <a:rPr lang="it-IT" sz="2000" dirty="0">
                <a:solidFill>
                  <a:srgbClr val="00B050"/>
                </a:solidFill>
              </a:rPr>
              <a:t>, certificata ai sensi dell’art. 3, commi 1 o 3 (gravità) della Legge</a:t>
            </a:r>
          </a:p>
          <a:p>
            <a:r>
              <a:rPr lang="it-IT" sz="2000" dirty="0">
                <a:solidFill>
                  <a:srgbClr val="00B050"/>
                </a:solidFill>
              </a:rPr>
              <a:t>104/92, che dà titolo all’attribuzione dell’insegnante di sostegno;</a:t>
            </a:r>
          </a:p>
          <a:p>
            <a:endParaRPr lang="it-IT" sz="2000" dirty="0" smtClean="0"/>
          </a:p>
          <a:p>
            <a:r>
              <a:rPr lang="it-IT" sz="2000" dirty="0" smtClean="0">
                <a:solidFill>
                  <a:srgbClr val="002060"/>
                </a:solidFill>
              </a:rPr>
              <a:t>2</a:t>
            </a:r>
            <a:r>
              <a:rPr lang="it-IT" sz="2000" dirty="0">
                <a:solidFill>
                  <a:srgbClr val="002060"/>
                </a:solidFill>
              </a:rPr>
              <a:t>. i </a:t>
            </a:r>
            <a:r>
              <a:rPr lang="it-IT" sz="2000" b="1" dirty="0">
                <a:solidFill>
                  <a:srgbClr val="002060"/>
                </a:solidFill>
              </a:rPr>
              <a:t>disturbi evolutivi specifici </a:t>
            </a:r>
            <a:r>
              <a:rPr lang="it-IT" sz="2000" dirty="0">
                <a:solidFill>
                  <a:srgbClr val="002060"/>
                </a:solidFill>
              </a:rPr>
              <a:t>(secondo la Direttiva, tali disturbi se non vengono</a:t>
            </a:r>
          </a:p>
          <a:p>
            <a:r>
              <a:rPr lang="it-IT" sz="2000" dirty="0">
                <a:solidFill>
                  <a:srgbClr val="002060"/>
                </a:solidFill>
              </a:rPr>
              <a:t>o possono non venir certificate ai sensi della legge 104/92, non dando diritto</a:t>
            </a:r>
          </a:p>
          <a:p>
            <a:r>
              <a:rPr lang="it-IT" sz="2000" dirty="0">
                <a:solidFill>
                  <a:srgbClr val="002060"/>
                </a:solidFill>
              </a:rPr>
              <a:t>all’insegnante di sostegno): i DSA (con diagnosi ai sensi dell’art. 3 della Legge</a:t>
            </a:r>
          </a:p>
          <a:p>
            <a:r>
              <a:rPr lang="it-IT" sz="2000" dirty="0">
                <a:solidFill>
                  <a:srgbClr val="002060"/>
                </a:solidFill>
              </a:rPr>
              <a:t>170/2010) e gli altri quadri diagnostici quali i deficit del linguaggio, delle</a:t>
            </a:r>
          </a:p>
          <a:p>
            <a:r>
              <a:rPr lang="it-IT" sz="2000" dirty="0">
                <a:solidFill>
                  <a:srgbClr val="002060"/>
                </a:solidFill>
              </a:rPr>
              <a:t>abilità non verbali, della coordinazione motoria, dell’attenzione e</a:t>
            </a:r>
          </a:p>
          <a:p>
            <a:r>
              <a:rPr lang="it-IT" sz="2000" dirty="0">
                <a:solidFill>
                  <a:srgbClr val="002060"/>
                </a:solidFill>
              </a:rPr>
              <a:t>dell’iperattività, e il funzionamento intellettivo limite che viene considerato un</a:t>
            </a:r>
          </a:p>
          <a:p>
            <a:r>
              <a:rPr lang="it-IT" sz="2000" dirty="0">
                <a:solidFill>
                  <a:srgbClr val="002060"/>
                </a:solidFill>
              </a:rPr>
              <a:t>caso di confine fra la disabilità e il disturbo specifico;</a:t>
            </a:r>
          </a:p>
          <a:p>
            <a:endParaRPr lang="it-IT" sz="2000" dirty="0" smtClean="0"/>
          </a:p>
          <a:p>
            <a:r>
              <a:rPr lang="it-IT" sz="2000" dirty="0" smtClean="0"/>
              <a:t>3</a:t>
            </a:r>
            <a:r>
              <a:rPr lang="it-IT" sz="2000" dirty="0">
                <a:solidFill>
                  <a:schemeClr val="accent6">
                    <a:lumMod val="60000"/>
                    <a:lumOff val="40000"/>
                  </a:schemeClr>
                </a:solidFill>
              </a:rPr>
              <a:t>. lo </a:t>
            </a:r>
            <a:r>
              <a:rPr lang="it-IT" sz="2000" b="1" dirty="0">
                <a:solidFill>
                  <a:schemeClr val="accent6">
                    <a:lumMod val="60000"/>
                    <a:lumOff val="40000"/>
                  </a:schemeClr>
                </a:solidFill>
              </a:rPr>
              <a:t>svantaggio socio-economico, linguistico, culturale</a:t>
            </a:r>
            <a:r>
              <a:rPr lang="it-IT" sz="2000" dirty="0">
                <a:solidFill>
                  <a:schemeClr val="accent6">
                    <a:lumMod val="60000"/>
                    <a:lumOff val="40000"/>
                  </a:schemeClr>
                </a:solidFill>
              </a:rPr>
              <a:t>: la Direttiva dispone</a:t>
            </a:r>
          </a:p>
          <a:p>
            <a:r>
              <a:rPr lang="it-IT" sz="2000" dirty="0">
                <a:solidFill>
                  <a:schemeClr val="accent6">
                    <a:lumMod val="60000"/>
                    <a:lumOff val="40000"/>
                  </a:schemeClr>
                </a:solidFill>
              </a:rPr>
              <a:t>che l’individuazione di tali tipologie di BES deve essere assunta da Consigli di</a:t>
            </a:r>
          </a:p>
          <a:p>
            <a:r>
              <a:rPr lang="it-IT" sz="2000" dirty="0">
                <a:solidFill>
                  <a:schemeClr val="accent6">
                    <a:lumMod val="60000"/>
                    <a:lumOff val="40000"/>
                  </a:schemeClr>
                </a:solidFill>
              </a:rPr>
              <a:t>classe sulla base di considerazioni di carattere psicopedagogico e, in</a:t>
            </a:r>
          </a:p>
          <a:p>
            <a:r>
              <a:rPr lang="it-IT" sz="2000" dirty="0">
                <a:solidFill>
                  <a:schemeClr val="accent6">
                    <a:lumMod val="60000"/>
                    <a:lumOff val="40000"/>
                  </a:schemeClr>
                </a:solidFill>
              </a:rPr>
              <a:t>particolare, la circolare n.8 del 6 marzo 2013, sulla base di elementi oggettivi</a:t>
            </a:r>
          </a:p>
          <a:p>
            <a:r>
              <a:rPr lang="it-IT" sz="2000" dirty="0">
                <a:solidFill>
                  <a:schemeClr val="accent6">
                    <a:lumMod val="60000"/>
                    <a:lumOff val="40000"/>
                  </a:schemeClr>
                </a:solidFill>
              </a:rPr>
              <a:t>(come ad es. una segnalazione degli operatori dei servizi sociali), ovvero di ben</a:t>
            </a:r>
          </a:p>
          <a:p>
            <a:r>
              <a:rPr lang="it-IT" sz="2000" dirty="0">
                <a:solidFill>
                  <a:schemeClr val="accent6">
                    <a:lumMod val="60000"/>
                    <a:lumOff val="40000"/>
                  </a:schemeClr>
                </a:solidFill>
              </a:rPr>
              <a:t>fondate considerazioni psicopedagogiche e didattiche.</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a:t>
            </a:fld>
            <a:endParaRPr lang="it-IT"/>
          </a:p>
        </p:txBody>
      </p:sp>
    </p:spTree>
    <p:extLst>
      <p:ext uri="{BB962C8B-B14F-4D97-AF65-F5344CB8AC3E}">
        <p14:creationId xmlns:p14="http://schemas.microsoft.com/office/powerpoint/2010/main" val="499988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951399"/>
            <a:ext cx="8676456" cy="4647426"/>
          </a:xfrm>
          <a:prstGeom prst="rect">
            <a:avLst/>
          </a:prstGeom>
        </p:spPr>
        <p:txBody>
          <a:bodyPr wrap="square">
            <a:spAutoFit/>
          </a:bodyPr>
          <a:lstStyle/>
          <a:p>
            <a:r>
              <a:rPr lang="it-IT" sz="3200" dirty="0">
                <a:solidFill>
                  <a:srgbClr val="008100"/>
                </a:solidFill>
                <a:latin typeface="CalisMTBol"/>
              </a:rPr>
              <a:t>Progetto individuale </a:t>
            </a:r>
            <a:r>
              <a:rPr lang="it-IT" sz="3200" dirty="0">
                <a:solidFill>
                  <a:srgbClr val="4F82BE"/>
                </a:solidFill>
                <a:latin typeface="CalisMTBol"/>
              </a:rPr>
              <a:t>(art. 6)</a:t>
            </a:r>
          </a:p>
          <a:p>
            <a:pPr algn="just"/>
            <a:endParaRPr lang="it-IT" sz="2400" b="1" dirty="0" smtClean="0">
              <a:latin typeface="CalistoMT"/>
            </a:endParaRPr>
          </a:p>
          <a:p>
            <a:pPr algn="just"/>
            <a:r>
              <a:rPr lang="it-IT" sz="2400" b="1" dirty="0" smtClean="0">
                <a:latin typeface="CalistoMT"/>
              </a:rPr>
              <a:t>1</a:t>
            </a:r>
            <a:r>
              <a:rPr lang="it-IT" sz="2400" b="1" dirty="0">
                <a:latin typeface="CalistoMT"/>
              </a:rPr>
              <a:t>. Il Progetto individuale di cui all'articolo 14, comma 2, </a:t>
            </a:r>
            <a:r>
              <a:rPr lang="it-IT" sz="2400" b="1" dirty="0" smtClean="0">
                <a:latin typeface="CalistoMT"/>
              </a:rPr>
              <a:t>della legge </a:t>
            </a:r>
            <a:r>
              <a:rPr lang="it-IT" sz="2400" b="1" dirty="0">
                <a:latin typeface="CalistoMT"/>
              </a:rPr>
              <a:t>8 novembre 2000, n. 328, </a:t>
            </a:r>
            <a:r>
              <a:rPr lang="it-IT" sz="2400" b="1" dirty="0">
                <a:latin typeface="CalisMTBol"/>
              </a:rPr>
              <a:t>è redatto dal competente </a:t>
            </a:r>
            <a:r>
              <a:rPr lang="it-IT" sz="2400" b="1" dirty="0" smtClean="0">
                <a:latin typeface="CalisMTBol"/>
              </a:rPr>
              <a:t>Ente locale </a:t>
            </a:r>
            <a:r>
              <a:rPr lang="it-IT" sz="2400" b="1" dirty="0">
                <a:latin typeface="CalistoMT"/>
              </a:rPr>
              <a:t>sulla base del </a:t>
            </a:r>
            <a:r>
              <a:rPr lang="it-IT" sz="2400" b="1" dirty="0">
                <a:latin typeface="CalisMTBol"/>
              </a:rPr>
              <a:t>Profilo di funzionamento</a:t>
            </a:r>
            <a:r>
              <a:rPr lang="it-IT" sz="2400" b="1" dirty="0">
                <a:latin typeface="CalistoMT"/>
              </a:rPr>
              <a:t>, </a:t>
            </a:r>
            <a:r>
              <a:rPr lang="it-IT" sz="2400" b="1" i="1" dirty="0">
                <a:latin typeface="CalistoMT-BoldItalic"/>
              </a:rPr>
              <a:t>su richiesta </a:t>
            </a:r>
            <a:r>
              <a:rPr lang="it-IT" sz="2400" b="1" i="1" dirty="0" smtClean="0">
                <a:latin typeface="CalistoMT-BoldItalic"/>
              </a:rPr>
              <a:t>e con </a:t>
            </a:r>
            <a:r>
              <a:rPr lang="it-IT" sz="2400" b="1" i="1" dirty="0">
                <a:latin typeface="CalistoMT-BoldItalic"/>
              </a:rPr>
              <a:t>la collaborazione dei genitori </a:t>
            </a:r>
            <a:r>
              <a:rPr lang="it-IT" sz="2400" b="1" dirty="0">
                <a:latin typeface="CalistoMT"/>
              </a:rPr>
              <a:t>o di chi ne esercita </a:t>
            </a:r>
            <a:r>
              <a:rPr lang="it-IT" sz="2400" b="1" dirty="0" smtClean="0">
                <a:latin typeface="CalistoMT"/>
              </a:rPr>
              <a:t>la responsabilità</a:t>
            </a:r>
            <a:r>
              <a:rPr lang="it-IT" sz="2400" b="1" dirty="0">
                <a:latin typeface="CalistoMT"/>
              </a:rPr>
              <a:t>.</a:t>
            </a:r>
          </a:p>
          <a:p>
            <a:pPr algn="just"/>
            <a:endParaRPr lang="it-IT" sz="2400" b="1" dirty="0" smtClean="0">
              <a:latin typeface="CalistoMT"/>
            </a:endParaRPr>
          </a:p>
          <a:p>
            <a:pPr algn="just"/>
            <a:endParaRPr lang="it-IT" sz="2400" b="1" dirty="0">
              <a:latin typeface="CalistoMT"/>
            </a:endParaRPr>
          </a:p>
          <a:p>
            <a:pPr algn="just"/>
            <a:r>
              <a:rPr lang="it-IT" sz="2400" b="1" dirty="0" smtClean="0">
                <a:latin typeface="CalistoMT"/>
              </a:rPr>
              <a:t>2</a:t>
            </a:r>
            <a:r>
              <a:rPr lang="it-IT" sz="2400" b="1" dirty="0">
                <a:latin typeface="CalistoMT"/>
              </a:rPr>
              <a:t>. Le prestazioni, i servizi e le misure di cui al Progetto</a:t>
            </a:r>
          </a:p>
          <a:p>
            <a:pPr algn="just"/>
            <a:r>
              <a:rPr lang="it-IT" sz="2400" b="1" dirty="0">
                <a:latin typeface="CalistoMT"/>
              </a:rPr>
              <a:t>individuale </a:t>
            </a:r>
            <a:r>
              <a:rPr lang="it-IT" sz="2400" b="1" dirty="0">
                <a:latin typeface="CalisMTBol"/>
              </a:rPr>
              <a:t>sono definite anche in collaborazione con le</a:t>
            </a:r>
          </a:p>
          <a:p>
            <a:pPr algn="just"/>
            <a:r>
              <a:rPr lang="it-IT" sz="2400" b="1" dirty="0">
                <a:latin typeface="CalisMTBol"/>
              </a:rPr>
              <a:t>istituzioni scolastiche</a:t>
            </a:r>
            <a:r>
              <a:rPr lang="it-IT" sz="2400" b="1" dirty="0">
                <a:latin typeface="CalistoMT"/>
              </a:rPr>
              <a:t>.</a:t>
            </a:r>
            <a:endParaRPr lang="it-IT" sz="2400" b="1"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30</a:t>
            </a:fld>
            <a:endParaRPr lang="it-IT"/>
          </a:p>
        </p:txBody>
      </p:sp>
    </p:spTree>
    <p:extLst>
      <p:ext uri="{BB962C8B-B14F-4D97-AF65-F5344CB8AC3E}">
        <p14:creationId xmlns:p14="http://schemas.microsoft.com/office/powerpoint/2010/main" val="1295988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6125" y="332656"/>
            <a:ext cx="8856984" cy="5078313"/>
          </a:xfrm>
          <a:prstGeom prst="rect">
            <a:avLst/>
          </a:prstGeom>
        </p:spPr>
        <p:txBody>
          <a:bodyPr wrap="square">
            <a:spAutoFit/>
          </a:bodyPr>
          <a:lstStyle/>
          <a:p>
            <a:r>
              <a:rPr lang="it-IT" sz="3600" dirty="0">
                <a:solidFill>
                  <a:srgbClr val="4F82BE"/>
                </a:solidFill>
                <a:latin typeface="CalisMTBol"/>
              </a:rPr>
              <a:t>Progetto individuale (art. 6)</a:t>
            </a:r>
          </a:p>
          <a:p>
            <a:r>
              <a:rPr lang="it-IT" sz="2000" dirty="0" smtClean="0">
                <a:solidFill>
                  <a:srgbClr val="595959"/>
                </a:solidFill>
                <a:latin typeface="CalistoMT"/>
              </a:rPr>
              <a:t> </a:t>
            </a:r>
            <a:r>
              <a:rPr lang="it-IT" sz="2000" b="1" dirty="0">
                <a:solidFill>
                  <a:srgbClr val="FF0000"/>
                </a:solidFill>
                <a:latin typeface="CalistoMT"/>
              </a:rPr>
              <a:t>Le prestazioni, i servizi e le misure di cui al </a:t>
            </a:r>
            <a:r>
              <a:rPr lang="it-IT" sz="2000" b="1" dirty="0" smtClean="0">
                <a:solidFill>
                  <a:srgbClr val="FF0000"/>
                </a:solidFill>
                <a:latin typeface="CalistoMT"/>
              </a:rPr>
              <a:t>Progetto individuale </a:t>
            </a:r>
            <a:r>
              <a:rPr lang="it-IT" sz="2000" b="1" dirty="0">
                <a:solidFill>
                  <a:srgbClr val="FF0000"/>
                </a:solidFill>
                <a:latin typeface="CalistoMT"/>
              </a:rPr>
              <a:t>sono definite anche in collaborazione con </a:t>
            </a:r>
            <a:r>
              <a:rPr lang="it-IT" sz="2000" b="1" dirty="0" smtClean="0">
                <a:solidFill>
                  <a:srgbClr val="FF0000"/>
                </a:solidFill>
                <a:latin typeface="CalistoMT"/>
              </a:rPr>
              <a:t>le istituzioni </a:t>
            </a:r>
            <a:r>
              <a:rPr lang="it-IT" sz="2000" b="1" dirty="0">
                <a:solidFill>
                  <a:srgbClr val="FF0000"/>
                </a:solidFill>
                <a:latin typeface="CalistoMT"/>
              </a:rPr>
              <a:t>scolastiche.</a:t>
            </a:r>
          </a:p>
          <a:p>
            <a:endParaRPr lang="it-IT" sz="800" dirty="0">
              <a:latin typeface="CalistoMT"/>
            </a:endParaRPr>
          </a:p>
          <a:p>
            <a:r>
              <a:rPr lang="it-IT" dirty="0">
                <a:solidFill>
                  <a:srgbClr val="000000"/>
                </a:solidFill>
                <a:latin typeface="ArialMT"/>
              </a:rPr>
              <a:t>• </a:t>
            </a:r>
            <a:r>
              <a:rPr lang="it-IT" sz="2400" b="1" dirty="0">
                <a:solidFill>
                  <a:srgbClr val="000000"/>
                </a:solidFill>
              </a:rPr>
              <a:t>La </a:t>
            </a:r>
            <a:r>
              <a:rPr lang="it-IT" sz="2400" b="1" dirty="0">
                <a:solidFill>
                  <a:srgbClr val="000000"/>
                </a:solidFill>
                <a:latin typeface="Calibri-Bold"/>
              </a:rPr>
              <a:t>valutazione </a:t>
            </a:r>
            <a:r>
              <a:rPr lang="it-IT" sz="2400" b="1" dirty="0" smtClean="0">
                <a:solidFill>
                  <a:srgbClr val="000000"/>
                </a:solidFill>
              </a:rPr>
              <a:t>diagnostico-funzionale</a:t>
            </a:r>
            <a:endParaRPr lang="it-IT" sz="2400" b="1" dirty="0">
              <a:solidFill>
                <a:srgbClr val="000000"/>
              </a:solidFill>
            </a:endParaRPr>
          </a:p>
          <a:p>
            <a:r>
              <a:rPr lang="it-IT" sz="2400" b="1" dirty="0">
                <a:solidFill>
                  <a:srgbClr val="000000"/>
                </a:solidFill>
                <a:latin typeface="ArialMT"/>
              </a:rPr>
              <a:t>• </a:t>
            </a:r>
            <a:r>
              <a:rPr lang="it-IT" sz="2400" b="1" dirty="0">
                <a:solidFill>
                  <a:srgbClr val="000000"/>
                </a:solidFill>
              </a:rPr>
              <a:t>Le </a:t>
            </a:r>
            <a:r>
              <a:rPr lang="it-IT" sz="2400" b="1" i="1" dirty="0">
                <a:solidFill>
                  <a:srgbClr val="000000"/>
                </a:solidFill>
                <a:latin typeface="Calibri-BoldItalic"/>
              </a:rPr>
              <a:t>prestazioni di cura e di riabilitazione </a:t>
            </a:r>
            <a:r>
              <a:rPr lang="it-IT" sz="2400" b="1" dirty="0">
                <a:solidFill>
                  <a:srgbClr val="000000"/>
                </a:solidFill>
              </a:rPr>
              <a:t>a carico del Servizio </a:t>
            </a:r>
            <a:r>
              <a:rPr lang="it-IT" sz="2400" b="1" dirty="0" smtClean="0">
                <a:solidFill>
                  <a:srgbClr val="000000"/>
                </a:solidFill>
              </a:rPr>
              <a:t>sanitario nazionale</a:t>
            </a:r>
            <a:endParaRPr lang="it-IT" sz="2400" b="1" dirty="0">
              <a:solidFill>
                <a:srgbClr val="000000"/>
              </a:solidFill>
            </a:endParaRPr>
          </a:p>
          <a:p>
            <a:r>
              <a:rPr lang="it-IT" sz="2400" b="1" dirty="0">
                <a:solidFill>
                  <a:srgbClr val="000000"/>
                </a:solidFill>
                <a:latin typeface="ArialMT"/>
              </a:rPr>
              <a:t>• </a:t>
            </a:r>
            <a:r>
              <a:rPr lang="it-IT" sz="2400" b="1" dirty="0">
                <a:solidFill>
                  <a:srgbClr val="000000"/>
                </a:solidFill>
              </a:rPr>
              <a:t>I </a:t>
            </a:r>
            <a:r>
              <a:rPr lang="it-IT" sz="2400" b="1" i="1" dirty="0">
                <a:solidFill>
                  <a:srgbClr val="000000"/>
                </a:solidFill>
                <a:latin typeface="Calibri-BoldItalic"/>
              </a:rPr>
              <a:t>servizi alla persona </a:t>
            </a:r>
            <a:r>
              <a:rPr lang="it-IT" sz="2400" b="1" dirty="0">
                <a:solidFill>
                  <a:srgbClr val="000000"/>
                </a:solidFill>
              </a:rPr>
              <a:t>a cui provvede il comune in forma </a:t>
            </a:r>
            <a:r>
              <a:rPr lang="it-IT" sz="2400" b="1" dirty="0" smtClean="0">
                <a:solidFill>
                  <a:srgbClr val="000000"/>
                </a:solidFill>
              </a:rPr>
              <a:t>diretta </a:t>
            </a:r>
            <a:r>
              <a:rPr lang="it-IT" sz="2400" b="1" dirty="0">
                <a:solidFill>
                  <a:srgbClr val="000000"/>
                </a:solidFill>
              </a:rPr>
              <a:t>o</a:t>
            </a:r>
          </a:p>
          <a:p>
            <a:r>
              <a:rPr lang="it-IT" sz="2400" b="1" dirty="0">
                <a:solidFill>
                  <a:srgbClr val="000000"/>
                </a:solidFill>
              </a:rPr>
              <a:t>accreditata, con </a:t>
            </a:r>
            <a:r>
              <a:rPr lang="it-IT" sz="2400" b="1" dirty="0" err="1" smtClean="0">
                <a:solidFill>
                  <a:srgbClr val="000000"/>
                </a:solidFill>
              </a:rPr>
              <a:t>partcolare</a:t>
            </a:r>
            <a:r>
              <a:rPr lang="it-IT" sz="2400" b="1" dirty="0" smtClean="0">
                <a:solidFill>
                  <a:srgbClr val="000000"/>
                </a:solidFill>
              </a:rPr>
              <a:t> </a:t>
            </a:r>
            <a:r>
              <a:rPr lang="it-IT" sz="2400" b="1" dirty="0">
                <a:solidFill>
                  <a:srgbClr val="000000"/>
                </a:solidFill>
              </a:rPr>
              <a:t>riferimento al recupero e all'integrazione</a:t>
            </a:r>
          </a:p>
          <a:p>
            <a:r>
              <a:rPr lang="it-IT" sz="2400" b="1" dirty="0">
                <a:solidFill>
                  <a:srgbClr val="000000"/>
                </a:solidFill>
              </a:rPr>
              <a:t>sociale</a:t>
            </a:r>
          </a:p>
          <a:p>
            <a:r>
              <a:rPr lang="it-IT" sz="2400" b="1" dirty="0">
                <a:solidFill>
                  <a:srgbClr val="000000"/>
                </a:solidFill>
                <a:latin typeface="ArialMT"/>
              </a:rPr>
              <a:t>• </a:t>
            </a:r>
            <a:r>
              <a:rPr lang="it-IT" sz="2400" b="1" dirty="0">
                <a:solidFill>
                  <a:srgbClr val="000000"/>
                </a:solidFill>
              </a:rPr>
              <a:t>Le </a:t>
            </a:r>
            <a:r>
              <a:rPr lang="it-IT" sz="2400" b="1" i="1" dirty="0">
                <a:solidFill>
                  <a:srgbClr val="000000"/>
                </a:solidFill>
                <a:latin typeface="Calibri-BoldItalic"/>
              </a:rPr>
              <a:t>misure economiche </a:t>
            </a:r>
            <a:r>
              <a:rPr lang="it-IT" sz="2400" b="1" dirty="0">
                <a:solidFill>
                  <a:srgbClr val="000000"/>
                </a:solidFill>
              </a:rPr>
              <a:t>necessarie per il superamento di condizioni </a:t>
            </a:r>
            <a:r>
              <a:rPr lang="it-IT" sz="2400" b="1" dirty="0" smtClean="0">
                <a:solidFill>
                  <a:srgbClr val="000000"/>
                </a:solidFill>
              </a:rPr>
              <a:t>di povertà</a:t>
            </a:r>
            <a:r>
              <a:rPr lang="it-IT" sz="2400" b="1" dirty="0">
                <a:solidFill>
                  <a:srgbClr val="000000"/>
                </a:solidFill>
              </a:rPr>
              <a:t>, emarginazione ed esclusione sociale</a:t>
            </a:r>
          </a:p>
          <a:p>
            <a:r>
              <a:rPr lang="it-IT" sz="2400" b="1" dirty="0">
                <a:solidFill>
                  <a:srgbClr val="000000"/>
                </a:solidFill>
                <a:latin typeface="ArialMT"/>
              </a:rPr>
              <a:t>• </a:t>
            </a:r>
            <a:r>
              <a:rPr lang="it-IT" sz="2400" b="1" dirty="0">
                <a:solidFill>
                  <a:srgbClr val="000000"/>
                </a:solidFill>
              </a:rPr>
              <a:t>La </a:t>
            </a:r>
            <a:r>
              <a:rPr lang="it-IT" sz="2400" b="1" i="1" dirty="0">
                <a:solidFill>
                  <a:srgbClr val="000000"/>
                </a:solidFill>
                <a:latin typeface="Calibri-BoldItalic"/>
              </a:rPr>
              <a:t>definizione delle potenzialità e gli eventuali sostegni </a:t>
            </a:r>
            <a:r>
              <a:rPr lang="it-IT" sz="2400" b="1" dirty="0">
                <a:solidFill>
                  <a:srgbClr val="000000"/>
                </a:solidFill>
              </a:rPr>
              <a:t>per il </a:t>
            </a:r>
            <a:r>
              <a:rPr lang="it-IT" sz="2400" b="1" dirty="0" smtClean="0">
                <a:solidFill>
                  <a:srgbClr val="000000"/>
                </a:solidFill>
              </a:rPr>
              <a:t>nucleo familiare</a:t>
            </a:r>
            <a:r>
              <a:rPr lang="it-IT" sz="2400" b="1" dirty="0">
                <a:solidFill>
                  <a:srgbClr val="000000"/>
                </a:solidFill>
              </a:rPr>
              <a:t>.</a:t>
            </a:r>
            <a:endParaRPr lang="it-IT" sz="2400" b="1"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31</a:t>
            </a:fld>
            <a:endParaRPr lang="it-IT"/>
          </a:p>
        </p:txBody>
      </p:sp>
    </p:spTree>
    <p:extLst>
      <p:ext uri="{BB962C8B-B14F-4D97-AF65-F5344CB8AC3E}">
        <p14:creationId xmlns:p14="http://schemas.microsoft.com/office/powerpoint/2010/main" val="10794755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260648"/>
            <a:ext cx="8964488" cy="6063198"/>
          </a:xfrm>
          <a:prstGeom prst="rect">
            <a:avLst/>
          </a:prstGeom>
        </p:spPr>
        <p:txBody>
          <a:bodyPr wrap="square">
            <a:spAutoFit/>
          </a:bodyPr>
          <a:lstStyle/>
          <a:p>
            <a:pPr algn="ctr"/>
            <a:r>
              <a:rPr lang="it-IT" sz="2800" b="1" dirty="0">
                <a:solidFill>
                  <a:srgbClr val="FF0000"/>
                </a:solidFill>
                <a:latin typeface="CalisMTBol"/>
              </a:rPr>
              <a:t>SINTESI</a:t>
            </a:r>
          </a:p>
          <a:p>
            <a:endParaRPr lang="it-IT" sz="2400" b="1" dirty="0" smtClean="0">
              <a:latin typeface="CalisMTBol"/>
            </a:endParaRPr>
          </a:p>
          <a:p>
            <a:r>
              <a:rPr lang="it-IT" sz="2400" b="1" dirty="0" smtClean="0">
                <a:latin typeface="CalisMTBol"/>
              </a:rPr>
              <a:t>1</a:t>
            </a:r>
            <a:r>
              <a:rPr lang="it-IT" sz="2400" b="1" dirty="0">
                <a:latin typeface="CalisMTBol"/>
              </a:rPr>
              <a:t>) La famiglia richiede all’INPS l’accertamento</a:t>
            </a:r>
          </a:p>
          <a:p>
            <a:endParaRPr lang="it-IT" sz="2400" b="1" dirty="0" smtClean="0">
              <a:latin typeface="CalisMTBol"/>
            </a:endParaRPr>
          </a:p>
          <a:p>
            <a:r>
              <a:rPr lang="it-IT" sz="2400" b="1" dirty="0" smtClean="0">
                <a:latin typeface="CalisMTBol"/>
              </a:rPr>
              <a:t>2</a:t>
            </a:r>
            <a:r>
              <a:rPr lang="it-IT" sz="2400" b="1" dirty="0">
                <a:latin typeface="CalisMTBol"/>
              </a:rPr>
              <a:t>) La Commissione per l’età evolutiva rilascia la certificazione </a:t>
            </a:r>
            <a:r>
              <a:rPr lang="it-IT" sz="2400" b="1" dirty="0" smtClean="0">
                <a:latin typeface="CalisMTBol"/>
              </a:rPr>
              <a:t>di disabilità </a:t>
            </a:r>
            <a:r>
              <a:rPr lang="it-IT" sz="2400" b="1" dirty="0">
                <a:latin typeface="CalisMTBol"/>
              </a:rPr>
              <a:t>e la consegna alla famiglia</a:t>
            </a:r>
          </a:p>
          <a:p>
            <a:endParaRPr lang="it-IT" sz="2400" b="1" dirty="0" smtClean="0">
              <a:latin typeface="CalisMTBol"/>
            </a:endParaRPr>
          </a:p>
          <a:p>
            <a:r>
              <a:rPr lang="it-IT" sz="2400" b="1" dirty="0" smtClean="0">
                <a:latin typeface="CalisMTBol"/>
              </a:rPr>
              <a:t>3</a:t>
            </a:r>
            <a:r>
              <a:rPr lang="it-IT" sz="2400" b="1" dirty="0">
                <a:latin typeface="CalisMTBol"/>
              </a:rPr>
              <a:t>) La famiglia consegna la </a:t>
            </a:r>
            <a:r>
              <a:rPr lang="it-IT" sz="2400" b="1" dirty="0" smtClean="0">
                <a:latin typeface="CalisMTBol"/>
              </a:rPr>
              <a:t>certificazione: All’equipe </a:t>
            </a:r>
            <a:r>
              <a:rPr lang="it-IT" sz="2400" b="1" dirty="0">
                <a:latin typeface="CalisMTBol"/>
              </a:rPr>
              <a:t>multidisciplinare che elabora il Profilo di Funzionamento</a:t>
            </a:r>
          </a:p>
          <a:p>
            <a:r>
              <a:rPr lang="it-IT" sz="2400" b="1" dirty="0" smtClean="0">
                <a:latin typeface="Wingdings-Regular"/>
              </a:rPr>
              <a:t> </a:t>
            </a:r>
            <a:r>
              <a:rPr lang="it-IT" sz="2400" b="1" dirty="0">
                <a:latin typeface="CalisMTBol"/>
              </a:rPr>
              <a:t>Alla scuola che predispone il Piano Educativo </a:t>
            </a:r>
            <a:r>
              <a:rPr lang="it-IT" sz="2400" b="1" dirty="0" smtClean="0">
                <a:latin typeface="CalisMTBol"/>
              </a:rPr>
              <a:t>Individualizzato Al </a:t>
            </a:r>
            <a:r>
              <a:rPr lang="it-IT" sz="2400" b="1" dirty="0">
                <a:latin typeface="CalisMTBol"/>
              </a:rPr>
              <a:t>Comune che redige il Progetto Individuale</a:t>
            </a:r>
          </a:p>
          <a:p>
            <a:endParaRPr lang="it-IT" sz="2400" b="1" dirty="0" smtClean="0">
              <a:latin typeface="CalisMTBol"/>
            </a:endParaRPr>
          </a:p>
          <a:p>
            <a:r>
              <a:rPr lang="it-IT" sz="2400" b="1" dirty="0" smtClean="0">
                <a:latin typeface="CalisMTBol"/>
              </a:rPr>
              <a:t>4</a:t>
            </a:r>
            <a:r>
              <a:rPr lang="it-IT" sz="2400" b="1" dirty="0">
                <a:latin typeface="CalisMTBol"/>
              </a:rPr>
              <a:t>) Profilo di Funzionamento e Piano educativo </a:t>
            </a:r>
            <a:r>
              <a:rPr lang="it-IT" sz="2400" b="1" dirty="0" smtClean="0">
                <a:latin typeface="CalisMTBol"/>
              </a:rPr>
              <a:t>individualizzato sono </a:t>
            </a:r>
            <a:r>
              <a:rPr lang="it-IT" sz="2400" b="1" dirty="0">
                <a:latin typeface="CalisMTBol"/>
              </a:rPr>
              <a:t>i documenti utili per la elaborazione del </a:t>
            </a:r>
            <a:r>
              <a:rPr lang="it-IT" sz="2400" b="1" dirty="0" smtClean="0">
                <a:latin typeface="CalisMTBol"/>
              </a:rPr>
              <a:t>Progetto individuale</a:t>
            </a:r>
            <a:endParaRPr lang="it-IT" sz="2400" b="1"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32</a:t>
            </a:fld>
            <a:endParaRPr lang="it-IT"/>
          </a:p>
        </p:txBody>
      </p:sp>
    </p:spTree>
    <p:extLst>
      <p:ext uri="{BB962C8B-B14F-4D97-AF65-F5344CB8AC3E}">
        <p14:creationId xmlns:p14="http://schemas.microsoft.com/office/powerpoint/2010/main" val="2000954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5536" y="260648"/>
            <a:ext cx="8064896" cy="5016758"/>
          </a:xfrm>
          <a:prstGeom prst="rect">
            <a:avLst/>
          </a:prstGeom>
        </p:spPr>
        <p:txBody>
          <a:bodyPr wrap="square">
            <a:spAutoFit/>
          </a:bodyPr>
          <a:lstStyle/>
          <a:p>
            <a:pPr algn="ctr"/>
            <a:r>
              <a:rPr lang="it-IT" sz="3200" b="1" dirty="0">
                <a:solidFill>
                  <a:srgbClr val="00B050"/>
                </a:solidFill>
              </a:rPr>
              <a:t>Richiesta risorse</a:t>
            </a:r>
          </a:p>
          <a:p>
            <a:endParaRPr lang="it-IT" sz="3200" dirty="0" smtClean="0">
              <a:solidFill>
                <a:srgbClr val="FF0000"/>
              </a:solidFill>
            </a:endParaRPr>
          </a:p>
          <a:p>
            <a:r>
              <a:rPr lang="it-IT" sz="3200" dirty="0" smtClean="0">
                <a:solidFill>
                  <a:srgbClr val="FF0000"/>
                </a:solidFill>
              </a:rPr>
              <a:t>• </a:t>
            </a:r>
            <a:r>
              <a:rPr lang="it-IT" sz="3200" b="1" dirty="0">
                <a:solidFill>
                  <a:srgbClr val="FF0000"/>
                </a:solidFill>
              </a:rPr>
              <a:t>Chi chiederà le risorse per il sostegno?</a:t>
            </a:r>
          </a:p>
          <a:p>
            <a:r>
              <a:rPr lang="it-IT" sz="3200" dirty="0" smtClean="0"/>
              <a:t> </a:t>
            </a:r>
            <a:r>
              <a:rPr lang="it-IT" sz="3200" dirty="0"/>
              <a:t>IL DIRIGENTE SCOLASTICO</a:t>
            </a:r>
          </a:p>
          <a:p>
            <a:endParaRPr lang="it-IT" sz="3200" b="1" dirty="0" smtClean="0">
              <a:solidFill>
                <a:srgbClr val="FF0000"/>
              </a:solidFill>
            </a:endParaRPr>
          </a:p>
          <a:p>
            <a:r>
              <a:rPr lang="it-IT" sz="3200" b="1" dirty="0" smtClean="0">
                <a:solidFill>
                  <a:srgbClr val="FF0000"/>
                </a:solidFill>
              </a:rPr>
              <a:t>• </a:t>
            </a:r>
            <a:r>
              <a:rPr lang="it-IT" sz="3200" b="1" dirty="0">
                <a:solidFill>
                  <a:srgbClr val="FF0000"/>
                </a:solidFill>
              </a:rPr>
              <a:t>E chi quantificherà le ore di sostegno? Più soggetti</a:t>
            </a:r>
          </a:p>
          <a:p>
            <a:r>
              <a:rPr lang="it-IT" sz="3200" dirty="0"/>
              <a:t>. Dirigente scolastico</a:t>
            </a:r>
          </a:p>
          <a:p>
            <a:r>
              <a:rPr lang="it-IT" sz="3200" dirty="0"/>
              <a:t>. GIT (gruppo per l’inclusione territoriale)</a:t>
            </a:r>
          </a:p>
          <a:p>
            <a:r>
              <a:rPr lang="it-IT" sz="3200" dirty="0"/>
              <a:t>. USR (Ufficio scolastico </a:t>
            </a:r>
            <a:r>
              <a:rPr lang="it-IT" sz="3200" dirty="0" smtClean="0"/>
              <a:t>regionale)</a:t>
            </a:r>
            <a:endParaRPr lang="it-IT" sz="3200" dirty="0"/>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33</a:t>
            </a:fld>
            <a:endParaRPr lang="it-IT"/>
          </a:p>
        </p:txBody>
      </p:sp>
    </p:spTree>
    <p:extLst>
      <p:ext uri="{BB962C8B-B14F-4D97-AF65-F5344CB8AC3E}">
        <p14:creationId xmlns:p14="http://schemas.microsoft.com/office/powerpoint/2010/main" val="931812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3528" y="332656"/>
            <a:ext cx="8748464" cy="4031873"/>
          </a:xfrm>
          <a:prstGeom prst="rect">
            <a:avLst/>
          </a:prstGeom>
        </p:spPr>
        <p:txBody>
          <a:bodyPr wrap="square">
            <a:spAutoFit/>
          </a:bodyPr>
          <a:lstStyle/>
          <a:p>
            <a:r>
              <a:rPr lang="it-IT" sz="3200" dirty="0">
                <a:solidFill>
                  <a:srgbClr val="4F82BE"/>
                </a:solidFill>
                <a:latin typeface="CalisMTBol"/>
              </a:rPr>
              <a:t>Richiesta ore sostegno</a:t>
            </a:r>
          </a:p>
          <a:p>
            <a:r>
              <a:rPr lang="it-IT" sz="3200" dirty="0" smtClean="0">
                <a:solidFill>
                  <a:srgbClr val="4F82BE"/>
                </a:solidFill>
                <a:latin typeface="Wingdings2"/>
              </a:rPr>
              <a:t> </a:t>
            </a:r>
            <a:r>
              <a:rPr lang="it-IT" sz="3200" b="1" dirty="0">
                <a:solidFill>
                  <a:srgbClr val="000000"/>
                </a:solidFill>
                <a:latin typeface="Calibri-Bold"/>
              </a:rPr>
              <a:t>Dopo aver analizzato i singoli PEI, il Piano per l’inclusione e dopo </a:t>
            </a:r>
            <a:r>
              <a:rPr lang="it-IT" sz="3200" b="1" dirty="0" smtClean="0">
                <a:solidFill>
                  <a:srgbClr val="000000"/>
                </a:solidFill>
                <a:latin typeface="Calibri-Bold"/>
              </a:rPr>
              <a:t>aver “sentito </a:t>
            </a:r>
            <a:r>
              <a:rPr lang="it-IT" sz="3200" b="1" dirty="0">
                <a:solidFill>
                  <a:srgbClr val="000000"/>
                </a:solidFill>
                <a:latin typeface="Calibri-Bold"/>
              </a:rPr>
              <a:t>il GLI” (gruppo di lavoro per l’inclusione),</a:t>
            </a:r>
          </a:p>
          <a:p>
            <a:r>
              <a:rPr lang="it-IT" sz="3200" smtClean="0">
                <a:solidFill>
                  <a:srgbClr val="4F82BE"/>
                </a:solidFill>
                <a:latin typeface="Wingdings2"/>
              </a:rPr>
              <a:t> </a:t>
            </a:r>
          </a:p>
          <a:p>
            <a:r>
              <a:rPr lang="it-IT" sz="3200" b="1" smtClean="0">
                <a:solidFill>
                  <a:srgbClr val="C15C0A"/>
                </a:solidFill>
                <a:latin typeface="Calibri-Bold"/>
              </a:rPr>
              <a:t>IL </a:t>
            </a:r>
            <a:r>
              <a:rPr lang="it-IT" sz="3200" b="1" dirty="0">
                <a:solidFill>
                  <a:srgbClr val="C15C0A"/>
                </a:solidFill>
                <a:latin typeface="Calibri-Bold"/>
              </a:rPr>
              <a:t>DIRIGENTE SCOLASTICO</a:t>
            </a:r>
            <a:r>
              <a:rPr lang="it-IT" sz="3200" b="1" dirty="0" smtClean="0">
                <a:solidFill>
                  <a:srgbClr val="C15C0A"/>
                </a:solidFill>
                <a:latin typeface="Calibri-Bold"/>
              </a:rPr>
              <a:t>, </a:t>
            </a:r>
            <a:r>
              <a:rPr lang="it-IT" sz="3200" b="1" dirty="0" smtClean="0">
                <a:solidFill>
                  <a:srgbClr val="000000"/>
                </a:solidFill>
                <a:latin typeface="Calibri-Bold"/>
              </a:rPr>
              <a:t>“quantifica</a:t>
            </a:r>
            <a:r>
              <a:rPr lang="it-IT" sz="3200" b="1" dirty="0">
                <a:solidFill>
                  <a:srgbClr val="000000"/>
                </a:solidFill>
                <a:latin typeface="Calibri-Bold"/>
              </a:rPr>
              <a:t>” le ore di </a:t>
            </a:r>
            <a:r>
              <a:rPr lang="it-IT" sz="3200" b="1" dirty="0" smtClean="0">
                <a:solidFill>
                  <a:srgbClr val="000000"/>
                </a:solidFill>
                <a:latin typeface="Calibri-Bold"/>
              </a:rPr>
              <a:t>sostegno e </a:t>
            </a:r>
            <a:r>
              <a:rPr lang="it-IT" sz="3200" b="1" dirty="0">
                <a:solidFill>
                  <a:srgbClr val="000000"/>
                </a:solidFill>
                <a:latin typeface="Calibri-Bold"/>
              </a:rPr>
              <a:t>invia la proposta di ORGANICO al GIT </a:t>
            </a:r>
            <a:r>
              <a:rPr lang="it-IT" sz="3200" b="1" dirty="0" smtClean="0">
                <a:solidFill>
                  <a:srgbClr val="000000"/>
                </a:solidFill>
                <a:latin typeface="Calibri-Bold"/>
              </a:rPr>
              <a:t>territoriale</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34</a:t>
            </a:fld>
            <a:endParaRPr lang="it-IT"/>
          </a:p>
        </p:txBody>
      </p:sp>
    </p:spTree>
    <p:extLst>
      <p:ext uri="{BB962C8B-B14F-4D97-AF65-F5344CB8AC3E}">
        <p14:creationId xmlns:p14="http://schemas.microsoft.com/office/powerpoint/2010/main" val="343916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358929"/>
            <a:ext cx="8496944" cy="5816977"/>
          </a:xfrm>
          <a:prstGeom prst="rect">
            <a:avLst/>
          </a:prstGeom>
        </p:spPr>
        <p:txBody>
          <a:bodyPr wrap="square">
            <a:spAutoFit/>
          </a:bodyPr>
          <a:lstStyle/>
          <a:p>
            <a:r>
              <a:rPr lang="it-IT" sz="3200" dirty="0">
                <a:solidFill>
                  <a:srgbClr val="4F82BE"/>
                </a:solidFill>
                <a:latin typeface="CalisMTBol"/>
              </a:rPr>
              <a:t>Richiesta ore sostegno</a:t>
            </a:r>
          </a:p>
          <a:p>
            <a:pPr marL="285750" indent="-285750">
              <a:buFont typeface="Arial" panose="020B0604020202020204" pitchFamily="34" charset="0"/>
              <a:buChar char="•"/>
            </a:pPr>
            <a:r>
              <a:rPr lang="it-IT" dirty="0" smtClean="0">
                <a:solidFill>
                  <a:srgbClr val="4F82BE"/>
                </a:solidFill>
                <a:latin typeface="Wingdings2"/>
              </a:rPr>
              <a:t>.</a:t>
            </a:r>
            <a:r>
              <a:rPr lang="it-IT" b="1" dirty="0" smtClean="0">
                <a:solidFill>
                  <a:srgbClr val="000000"/>
                </a:solidFill>
                <a:latin typeface="Calibri-Bold"/>
              </a:rPr>
              <a:t>Dopo </a:t>
            </a:r>
            <a:r>
              <a:rPr lang="it-IT" b="1" dirty="0">
                <a:solidFill>
                  <a:srgbClr val="000000"/>
                </a:solidFill>
                <a:latin typeface="Calibri-Bold"/>
              </a:rPr>
              <a:t>aver analizzato la documentazione ricevuta (PEI, </a:t>
            </a:r>
            <a:r>
              <a:rPr lang="it-IT" b="1" dirty="0" err="1">
                <a:solidFill>
                  <a:srgbClr val="000000"/>
                </a:solidFill>
                <a:latin typeface="Calibri-Bold"/>
              </a:rPr>
              <a:t>PdF</a:t>
            </a:r>
            <a:r>
              <a:rPr lang="it-IT" b="1" dirty="0">
                <a:solidFill>
                  <a:srgbClr val="000000"/>
                </a:solidFill>
                <a:latin typeface="Calibri-Bold"/>
              </a:rPr>
              <a:t>, Piano per l’inclusione) </a:t>
            </a:r>
            <a:r>
              <a:rPr lang="it-IT" b="1" dirty="0" smtClean="0">
                <a:solidFill>
                  <a:srgbClr val="000000"/>
                </a:solidFill>
                <a:latin typeface="Calibri-Bold"/>
              </a:rPr>
              <a:t>e dopo </a:t>
            </a:r>
            <a:r>
              <a:rPr lang="it-IT" b="1" dirty="0">
                <a:solidFill>
                  <a:srgbClr val="000000"/>
                </a:solidFill>
                <a:latin typeface="Calibri-Bold"/>
              </a:rPr>
              <a:t>aver analizzato i singoli </a:t>
            </a:r>
            <a:r>
              <a:rPr lang="it-IT" b="1" dirty="0" smtClean="0">
                <a:solidFill>
                  <a:srgbClr val="000000"/>
                </a:solidFill>
                <a:latin typeface="Calibri-Bold"/>
              </a:rPr>
              <a:t>Progetti  </a:t>
            </a:r>
            <a:r>
              <a:rPr lang="it-IT" b="1" dirty="0">
                <a:solidFill>
                  <a:srgbClr val="000000"/>
                </a:solidFill>
                <a:latin typeface="Calibri-Bold"/>
              </a:rPr>
              <a:t>individuali (se sono </a:t>
            </a:r>
            <a:r>
              <a:rPr lang="it-IT" b="1" dirty="0" smtClean="0">
                <a:solidFill>
                  <a:srgbClr val="000000"/>
                </a:solidFill>
                <a:latin typeface="Calibri-Bold"/>
              </a:rPr>
              <a:t>stati  richiesti  dalla famiglia), </a:t>
            </a:r>
            <a:r>
              <a:rPr lang="it-IT" dirty="0" smtClean="0">
                <a:solidFill>
                  <a:srgbClr val="4F82BE"/>
                </a:solidFill>
                <a:latin typeface="Wingdings2"/>
              </a:rPr>
              <a:t> </a:t>
            </a:r>
            <a:r>
              <a:rPr lang="it-IT" b="1" dirty="0">
                <a:solidFill>
                  <a:srgbClr val="000000"/>
                </a:solidFill>
                <a:latin typeface="Calibri-Bold"/>
              </a:rPr>
              <a:t>e dopo aver </a:t>
            </a:r>
            <a:r>
              <a:rPr lang="it-IT" b="1" dirty="0" smtClean="0">
                <a:solidFill>
                  <a:srgbClr val="000000"/>
                </a:solidFill>
                <a:latin typeface="Calibri-Bold"/>
              </a:rPr>
              <a:t>sentito </a:t>
            </a:r>
            <a:r>
              <a:rPr lang="it-IT" b="1" dirty="0">
                <a:solidFill>
                  <a:srgbClr val="000000"/>
                </a:solidFill>
                <a:latin typeface="Calibri-Bold"/>
              </a:rPr>
              <a:t>ciascun Dirigente </a:t>
            </a:r>
            <a:r>
              <a:rPr lang="it-IT" b="1" dirty="0" smtClean="0">
                <a:solidFill>
                  <a:srgbClr val="000000"/>
                </a:solidFill>
                <a:latin typeface="Calibri-Bold"/>
              </a:rPr>
              <a:t>scolastico </a:t>
            </a:r>
            <a:r>
              <a:rPr lang="it-IT" b="1" dirty="0">
                <a:solidFill>
                  <a:srgbClr val="000000"/>
                </a:solidFill>
                <a:latin typeface="Calibri-Bold"/>
              </a:rPr>
              <a:t>in relazione ad OGNI ALUNNO </a:t>
            </a:r>
            <a:r>
              <a:rPr lang="it-IT" b="1" dirty="0" smtClean="0">
                <a:solidFill>
                  <a:srgbClr val="000000"/>
                </a:solidFill>
                <a:latin typeface="Calibri-Bold"/>
              </a:rPr>
              <a:t>con disabilità</a:t>
            </a:r>
            <a:endParaRPr lang="it-IT" b="1" dirty="0">
              <a:solidFill>
                <a:srgbClr val="000000"/>
              </a:solidFill>
              <a:latin typeface="Calibri-Bold"/>
            </a:endParaRPr>
          </a:p>
          <a:p>
            <a:r>
              <a:rPr lang="it-IT" sz="2000" dirty="0">
                <a:solidFill>
                  <a:srgbClr val="4F82BE"/>
                </a:solidFill>
                <a:latin typeface="Wingdings2"/>
              </a:rPr>
              <a:t>. </a:t>
            </a:r>
            <a:endParaRPr lang="it-IT" sz="2000" dirty="0" smtClean="0">
              <a:solidFill>
                <a:srgbClr val="4F82BE"/>
              </a:solidFill>
              <a:latin typeface="Wingdings2"/>
            </a:endParaRPr>
          </a:p>
          <a:p>
            <a:endParaRPr lang="it-IT" sz="2000" b="1" dirty="0">
              <a:solidFill>
                <a:srgbClr val="4F82BE"/>
              </a:solidFill>
              <a:latin typeface="Wingdings2"/>
            </a:endParaRPr>
          </a:p>
          <a:p>
            <a:r>
              <a:rPr lang="it-IT" sz="2000" b="1" dirty="0" smtClean="0">
                <a:solidFill>
                  <a:srgbClr val="C15C0A"/>
                </a:solidFill>
                <a:latin typeface="Calibri-Bold"/>
              </a:rPr>
              <a:t>Il </a:t>
            </a:r>
            <a:r>
              <a:rPr lang="it-IT" sz="2000" b="1" dirty="0">
                <a:solidFill>
                  <a:srgbClr val="C15C0A"/>
                </a:solidFill>
                <a:latin typeface="Calibri-Bold"/>
              </a:rPr>
              <a:t>GIT</a:t>
            </a:r>
          </a:p>
          <a:p>
            <a:pPr marL="285750" indent="-285750">
              <a:buFont typeface="Arial" panose="020B0604020202020204" pitchFamily="34" charset="0"/>
              <a:buChar char="•"/>
            </a:pPr>
            <a:r>
              <a:rPr lang="it-IT" dirty="0" smtClean="0">
                <a:solidFill>
                  <a:srgbClr val="4F82BE"/>
                </a:solidFill>
                <a:latin typeface="Wingdings2"/>
              </a:rPr>
              <a:t>.</a:t>
            </a:r>
            <a:r>
              <a:rPr lang="it-IT" b="1" dirty="0" smtClean="0">
                <a:solidFill>
                  <a:srgbClr val="000000"/>
                </a:solidFill>
                <a:latin typeface="Calibri-Bold"/>
              </a:rPr>
              <a:t>VERIFICA </a:t>
            </a:r>
            <a:r>
              <a:rPr lang="it-IT" b="1" dirty="0">
                <a:solidFill>
                  <a:srgbClr val="000000"/>
                </a:solidFill>
                <a:latin typeface="Calibri-Bold"/>
              </a:rPr>
              <a:t>la richiesta dei </a:t>
            </a:r>
            <a:r>
              <a:rPr lang="it-IT" b="1" dirty="0" smtClean="0">
                <a:solidFill>
                  <a:srgbClr val="000000"/>
                </a:solidFill>
                <a:latin typeface="Calibri-Bold"/>
              </a:rPr>
              <a:t>Dirigenti   Scolastici </a:t>
            </a:r>
            <a:r>
              <a:rPr lang="it-IT" dirty="0" smtClean="0">
                <a:solidFill>
                  <a:srgbClr val="4F82BE"/>
                </a:solidFill>
                <a:latin typeface="Wingdings2"/>
              </a:rPr>
              <a:t> </a:t>
            </a:r>
            <a:r>
              <a:rPr lang="it-IT" b="1" dirty="0">
                <a:solidFill>
                  <a:srgbClr val="000000"/>
                </a:solidFill>
                <a:latin typeface="Calibri-Bold"/>
              </a:rPr>
              <a:t>e formula UNA PROPOSTA da inviare all’USR.</a:t>
            </a:r>
          </a:p>
          <a:p>
            <a:r>
              <a:rPr lang="it-IT" sz="2000" dirty="0">
                <a:solidFill>
                  <a:srgbClr val="4F82BE"/>
                </a:solidFill>
                <a:latin typeface="Wingdings2"/>
              </a:rPr>
              <a:t>. </a:t>
            </a:r>
            <a:endParaRPr lang="it-IT" sz="2000" dirty="0" smtClean="0">
              <a:solidFill>
                <a:srgbClr val="4F82BE"/>
              </a:solidFill>
              <a:latin typeface="Wingdings2"/>
            </a:endParaRPr>
          </a:p>
          <a:p>
            <a:endParaRPr lang="it-IT" sz="2000" b="1" dirty="0">
              <a:solidFill>
                <a:srgbClr val="4F82BE"/>
              </a:solidFill>
              <a:latin typeface="Wingdings2"/>
            </a:endParaRPr>
          </a:p>
          <a:p>
            <a:endParaRPr lang="it-IT" sz="2000" b="1" dirty="0" smtClean="0">
              <a:solidFill>
                <a:srgbClr val="4F82BE"/>
              </a:solidFill>
              <a:latin typeface="Wingdings2"/>
            </a:endParaRPr>
          </a:p>
          <a:p>
            <a:r>
              <a:rPr lang="it-IT" sz="2800" b="1" dirty="0" smtClean="0">
                <a:solidFill>
                  <a:srgbClr val="C15C0A"/>
                </a:solidFill>
                <a:latin typeface="CalisMTBol"/>
              </a:rPr>
              <a:t>L’USR</a:t>
            </a:r>
            <a:endParaRPr lang="it-IT" sz="2800" b="1" dirty="0">
              <a:solidFill>
                <a:srgbClr val="C15C0A"/>
              </a:solidFill>
              <a:latin typeface="CalisMTBol"/>
            </a:endParaRPr>
          </a:p>
          <a:p>
            <a:pPr marL="457200" indent="-457200">
              <a:buFont typeface="Arial" panose="020B0604020202020204" pitchFamily="34" charset="0"/>
              <a:buChar char="•"/>
            </a:pPr>
            <a:r>
              <a:rPr lang="it-IT" sz="2800" b="1" dirty="0" smtClean="0">
                <a:solidFill>
                  <a:srgbClr val="4F82BE"/>
                </a:solidFill>
                <a:latin typeface="Wingdings2"/>
              </a:rPr>
              <a:t> </a:t>
            </a:r>
            <a:r>
              <a:rPr lang="it-IT" sz="2800" b="1" dirty="0">
                <a:solidFill>
                  <a:srgbClr val="C15C0A"/>
                </a:solidFill>
                <a:latin typeface="CalisMTBol"/>
              </a:rPr>
              <a:t>Assegna le risorse nell'ambito di </a:t>
            </a:r>
            <a:r>
              <a:rPr lang="it-IT" sz="2800" b="1" dirty="0" smtClean="0">
                <a:solidFill>
                  <a:srgbClr val="C15C0A"/>
                </a:solidFill>
                <a:latin typeface="CalisMTBol"/>
              </a:rPr>
              <a:t>quelle dell'organico dell'autonomia </a:t>
            </a:r>
            <a:r>
              <a:rPr lang="it-IT" sz="2800" b="1" dirty="0">
                <a:solidFill>
                  <a:srgbClr val="C15C0A"/>
                </a:solidFill>
                <a:latin typeface="CalisMTBol"/>
              </a:rPr>
              <a:t>per i posti di sostegno</a:t>
            </a:r>
            <a:r>
              <a:rPr lang="it-IT" sz="2800" b="1" dirty="0" smtClean="0">
                <a:solidFill>
                  <a:srgbClr val="C15C0A"/>
                </a:solidFill>
                <a:latin typeface="CalistoMT"/>
              </a:rPr>
              <a:t>.</a:t>
            </a:r>
            <a:endParaRPr lang="it-IT" sz="2800" b="1" dirty="0">
              <a:solidFill>
                <a:srgbClr val="C15C0A"/>
              </a:solidFill>
              <a:latin typeface="CalistoMT"/>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35</a:t>
            </a:fld>
            <a:endParaRPr lang="it-IT"/>
          </a:p>
        </p:txBody>
      </p:sp>
    </p:spTree>
    <p:extLst>
      <p:ext uri="{BB962C8B-B14F-4D97-AF65-F5344CB8AC3E}">
        <p14:creationId xmlns:p14="http://schemas.microsoft.com/office/powerpoint/2010/main" val="3627117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5536" y="335846"/>
            <a:ext cx="8496944" cy="5878532"/>
          </a:xfrm>
          <a:prstGeom prst="rect">
            <a:avLst/>
          </a:prstGeom>
        </p:spPr>
        <p:txBody>
          <a:bodyPr wrap="square">
            <a:spAutoFit/>
          </a:bodyPr>
          <a:lstStyle/>
          <a:p>
            <a:pPr algn="ctr"/>
            <a:r>
              <a:rPr lang="it-IT" sz="3600" b="1" dirty="0">
                <a:solidFill>
                  <a:srgbClr val="4F82BE"/>
                </a:solidFill>
                <a:latin typeface="CalisMTBol"/>
              </a:rPr>
              <a:t>Istruzione domiciliare</a:t>
            </a:r>
          </a:p>
          <a:p>
            <a:pPr marL="342900" indent="-342900">
              <a:buFont typeface="Arial" panose="020B0604020202020204" pitchFamily="34" charset="0"/>
              <a:buChar char="•"/>
            </a:pPr>
            <a:endParaRPr lang="it-IT" sz="2000" dirty="0" smtClean="0">
              <a:solidFill>
                <a:srgbClr val="0070C0"/>
              </a:solidFill>
              <a:latin typeface="ArialMT"/>
            </a:endParaRPr>
          </a:p>
          <a:p>
            <a:pPr marL="342900" indent="-342900">
              <a:buFont typeface="Arial" panose="020B0604020202020204" pitchFamily="34" charset="0"/>
              <a:buChar char="•"/>
            </a:pPr>
            <a:endParaRPr lang="it-IT" sz="2000" dirty="0">
              <a:solidFill>
                <a:srgbClr val="0070C0"/>
              </a:solidFill>
              <a:latin typeface="ArialMT"/>
            </a:endParaRPr>
          </a:p>
          <a:p>
            <a:pPr marL="342900" indent="-342900">
              <a:buFont typeface="Arial" panose="020B0604020202020204" pitchFamily="34" charset="0"/>
              <a:buChar char="•"/>
            </a:pPr>
            <a:r>
              <a:rPr lang="it-IT" sz="2000" dirty="0" smtClean="0">
                <a:solidFill>
                  <a:srgbClr val="0070C0"/>
                </a:solidFill>
                <a:latin typeface="ArialMT"/>
              </a:rPr>
              <a:t> </a:t>
            </a:r>
            <a:r>
              <a:rPr lang="it-IT" sz="2000" dirty="0">
                <a:solidFill>
                  <a:srgbClr val="0070C0"/>
                </a:solidFill>
                <a:latin typeface="CalistoMT"/>
              </a:rPr>
              <a:t>È ricondotta a norma di rango primario </a:t>
            </a:r>
            <a:r>
              <a:rPr lang="it-IT" sz="2000" b="1" i="1" dirty="0">
                <a:solidFill>
                  <a:srgbClr val="0070C0"/>
                </a:solidFill>
                <a:latin typeface="CalistoMT-BoldItalic"/>
              </a:rPr>
              <a:t>l’istruzione domiciliare </a:t>
            </a:r>
            <a:r>
              <a:rPr lang="it-IT" sz="2000" dirty="0">
                <a:solidFill>
                  <a:srgbClr val="0070C0"/>
                </a:solidFill>
                <a:latin typeface="CalistoMT"/>
              </a:rPr>
              <a:t>al fine di garantire </a:t>
            </a:r>
            <a:r>
              <a:rPr lang="it-IT" sz="2000" dirty="0" smtClean="0">
                <a:solidFill>
                  <a:srgbClr val="0070C0"/>
                </a:solidFill>
                <a:latin typeface="CalistoMT"/>
              </a:rPr>
              <a:t>il diritto </a:t>
            </a:r>
            <a:r>
              <a:rPr lang="it-IT" sz="2000" dirty="0">
                <a:solidFill>
                  <a:srgbClr val="0070C0"/>
                </a:solidFill>
                <a:latin typeface="CalistoMT"/>
              </a:rPr>
              <a:t>all’istruzione e alla formazione </a:t>
            </a:r>
            <a:r>
              <a:rPr lang="it-IT" sz="2000" dirty="0">
                <a:solidFill>
                  <a:srgbClr val="0070C0"/>
                </a:solidFill>
                <a:latin typeface="CalisMTBol"/>
              </a:rPr>
              <a:t>per gli alunni e studenti per i quali </a:t>
            </a:r>
            <a:r>
              <a:rPr lang="it-IT" sz="2000" dirty="0" smtClean="0">
                <a:solidFill>
                  <a:srgbClr val="0070C0"/>
                </a:solidFill>
                <a:latin typeface="CalisMTBol"/>
              </a:rPr>
              <a:t>sia accertata </a:t>
            </a:r>
            <a:r>
              <a:rPr lang="it-IT" sz="2000" dirty="0">
                <a:solidFill>
                  <a:srgbClr val="0070C0"/>
                </a:solidFill>
                <a:latin typeface="CalisMTBol"/>
              </a:rPr>
              <a:t>l’impossibilità della frequenza scolastica per un periodo non inferiore </a:t>
            </a:r>
            <a:r>
              <a:rPr lang="it-IT" sz="2000" dirty="0" smtClean="0">
                <a:solidFill>
                  <a:srgbClr val="0070C0"/>
                </a:solidFill>
                <a:latin typeface="CalisMTBol"/>
              </a:rPr>
              <a:t>a trenta </a:t>
            </a:r>
            <a:r>
              <a:rPr lang="it-IT" sz="2000" dirty="0">
                <a:solidFill>
                  <a:srgbClr val="0070C0"/>
                </a:solidFill>
                <a:latin typeface="CalisMTBol"/>
              </a:rPr>
              <a:t>giorni di lezione</a:t>
            </a:r>
            <a:r>
              <a:rPr lang="it-IT" sz="2000" dirty="0">
                <a:solidFill>
                  <a:srgbClr val="0070C0"/>
                </a:solidFill>
                <a:latin typeface="CalistoMT"/>
              </a:rPr>
              <a:t>, a causa di gravi patologie certificate, anche attraverso </a:t>
            </a:r>
            <a:r>
              <a:rPr lang="it-IT" sz="2000" dirty="0" smtClean="0">
                <a:solidFill>
                  <a:srgbClr val="0070C0"/>
                </a:solidFill>
                <a:latin typeface="CalistoMT"/>
              </a:rPr>
              <a:t>la definizione </a:t>
            </a:r>
            <a:r>
              <a:rPr lang="it-IT" sz="2000" dirty="0">
                <a:solidFill>
                  <a:srgbClr val="0070C0"/>
                </a:solidFill>
                <a:latin typeface="CalistoMT"/>
              </a:rPr>
              <a:t>di progetti che possono avvalersi dell’uso delle nuove tecnologie.</a:t>
            </a:r>
          </a:p>
          <a:p>
            <a:pPr marL="342900" indent="-342900">
              <a:buFont typeface="Arial" panose="020B0604020202020204" pitchFamily="34" charset="0"/>
              <a:buChar char="•"/>
            </a:pPr>
            <a:endParaRPr lang="it-IT" sz="2000" dirty="0" smtClean="0">
              <a:solidFill>
                <a:srgbClr val="4F82BE"/>
              </a:solidFill>
              <a:latin typeface="Wingdings2"/>
            </a:endParaRPr>
          </a:p>
          <a:p>
            <a:pPr marL="342900" indent="-342900">
              <a:buFont typeface="Arial" panose="020B0604020202020204" pitchFamily="34" charset="0"/>
              <a:buChar char="•"/>
            </a:pPr>
            <a:endParaRPr lang="it-IT" sz="2000" dirty="0" smtClean="0">
              <a:solidFill>
                <a:srgbClr val="4F82BE"/>
              </a:solidFill>
              <a:latin typeface="Wingdings2"/>
            </a:endParaRPr>
          </a:p>
          <a:p>
            <a:pPr marL="342900" indent="-342900">
              <a:buFont typeface="Arial" panose="020B0604020202020204" pitchFamily="34" charset="0"/>
              <a:buChar char="•"/>
            </a:pPr>
            <a:endParaRPr lang="it-IT" sz="2000" dirty="0">
              <a:solidFill>
                <a:srgbClr val="4F82BE"/>
              </a:solidFill>
              <a:latin typeface="Wingdings2"/>
            </a:endParaRPr>
          </a:p>
          <a:p>
            <a:pPr marL="342900" indent="-342900">
              <a:buFont typeface="Arial" panose="020B0604020202020204" pitchFamily="34" charset="0"/>
              <a:buChar char="•"/>
            </a:pPr>
            <a:endParaRPr lang="it-IT" sz="2000" dirty="0" smtClean="0">
              <a:solidFill>
                <a:srgbClr val="4F82BE"/>
              </a:solidFill>
              <a:latin typeface="Wingdings2"/>
            </a:endParaRPr>
          </a:p>
          <a:p>
            <a:pPr marL="342900" indent="-342900">
              <a:buFont typeface="Arial" panose="020B0604020202020204" pitchFamily="34" charset="0"/>
              <a:buChar char="•"/>
            </a:pPr>
            <a:r>
              <a:rPr lang="it-IT" sz="2000" dirty="0" smtClean="0">
                <a:solidFill>
                  <a:srgbClr val="4F82BE"/>
                </a:solidFill>
                <a:latin typeface="Wingdings2"/>
              </a:rPr>
              <a:t> </a:t>
            </a:r>
            <a:r>
              <a:rPr lang="it-IT" sz="2000" dirty="0">
                <a:solidFill>
                  <a:schemeClr val="accent1">
                    <a:lumMod val="75000"/>
                  </a:schemeClr>
                </a:solidFill>
                <a:latin typeface="CalistoMT"/>
              </a:rPr>
              <a:t>Nel rispetto, si spera, del “funzionamento” dello studente. Se le nuove </a:t>
            </a:r>
            <a:r>
              <a:rPr lang="it-IT" sz="2000" dirty="0" smtClean="0">
                <a:solidFill>
                  <a:schemeClr val="accent1">
                    <a:lumMod val="75000"/>
                  </a:schemeClr>
                </a:solidFill>
                <a:latin typeface="CalistoMT"/>
              </a:rPr>
              <a:t>tecnologie non </a:t>
            </a:r>
            <a:r>
              <a:rPr lang="it-IT" sz="2000" dirty="0">
                <a:solidFill>
                  <a:schemeClr val="accent1">
                    <a:lumMod val="75000"/>
                  </a:schemeClr>
                </a:solidFill>
                <a:latin typeface="CalistoMT"/>
              </a:rPr>
              <a:t>dovessero consentire l’attivazione di progetti, perché non funzionali, </a:t>
            </a:r>
            <a:r>
              <a:rPr lang="it-IT" sz="2000" dirty="0" smtClean="0">
                <a:solidFill>
                  <a:schemeClr val="accent1">
                    <a:lumMod val="75000"/>
                  </a:schemeClr>
                </a:solidFill>
                <a:latin typeface="CalistoMT"/>
              </a:rPr>
              <a:t>occorre assicurare </a:t>
            </a:r>
            <a:r>
              <a:rPr lang="it-IT" sz="2000" dirty="0">
                <a:solidFill>
                  <a:schemeClr val="accent1">
                    <a:lumMod val="75000"/>
                  </a:schemeClr>
                </a:solidFill>
                <a:latin typeface="CalistoMT"/>
              </a:rPr>
              <a:t>la presenza dei docenti (e non certo per 6 ore settimanali, come </a:t>
            </a:r>
            <a:r>
              <a:rPr lang="it-IT" sz="2000" dirty="0" smtClean="0">
                <a:solidFill>
                  <a:schemeClr val="accent1">
                    <a:lumMod val="75000"/>
                  </a:schemeClr>
                </a:solidFill>
                <a:latin typeface="CalistoMT"/>
              </a:rPr>
              <a:t>oggi avviene </a:t>
            </a:r>
            <a:r>
              <a:rPr lang="it-IT" sz="2000" dirty="0">
                <a:solidFill>
                  <a:schemeClr val="accent1">
                    <a:lumMod val="75000"/>
                  </a:schemeClr>
                </a:solidFill>
                <a:latin typeface="CalistoMT"/>
              </a:rPr>
              <a:t>in troppe situazioni, perché in tal caso si determinerebbero alunni di </a:t>
            </a:r>
            <a:r>
              <a:rPr lang="it-IT" sz="2000" dirty="0" smtClean="0">
                <a:solidFill>
                  <a:schemeClr val="accent1">
                    <a:lumMod val="75000"/>
                  </a:schemeClr>
                </a:solidFill>
                <a:latin typeface="CalistoMT"/>
              </a:rPr>
              <a:t>serie “a</a:t>
            </a:r>
            <a:r>
              <a:rPr lang="it-IT" sz="2000" dirty="0">
                <a:solidFill>
                  <a:schemeClr val="accent1">
                    <a:lumMod val="75000"/>
                  </a:schemeClr>
                </a:solidFill>
                <a:latin typeface="CalistoMT"/>
              </a:rPr>
              <a:t>” e alunni di serie “z”.</a:t>
            </a:r>
            <a:endParaRPr lang="it-IT" sz="2000" dirty="0">
              <a:solidFill>
                <a:schemeClr val="accent1">
                  <a:lumMod val="75000"/>
                </a:schemeClr>
              </a:solidFill>
            </a:endParaRP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36</a:t>
            </a:fld>
            <a:endParaRPr lang="it-IT"/>
          </a:p>
        </p:txBody>
      </p:sp>
    </p:spTree>
    <p:extLst>
      <p:ext uri="{BB962C8B-B14F-4D97-AF65-F5344CB8AC3E}">
        <p14:creationId xmlns:p14="http://schemas.microsoft.com/office/powerpoint/2010/main" val="1546250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51520" y="1124744"/>
            <a:ext cx="8712968" cy="2554545"/>
          </a:xfrm>
          <a:prstGeom prst="rect">
            <a:avLst/>
          </a:prstGeom>
          <a:solidFill>
            <a:schemeClr val="bg1">
              <a:lumMod val="95000"/>
            </a:schemeClr>
          </a:solidFill>
        </p:spPr>
        <p:txBody>
          <a:bodyPr wrap="square" rtlCol="0">
            <a:spAutoFit/>
          </a:bodyPr>
          <a:lstStyle/>
          <a:p>
            <a:pPr algn="ctr"/>
            <a:r>
              <a:rPr lang="it-IT" sz="8000" b="1" dirty="0" smtClean="0"/>
              <a:t>GRAZIE    PER </a:t>
            </a:r>
          </a:p>
          <a:p>
            <a:pPr algn="ctr"/>
            <a:r>
              <a:rPr lang="it-IT" sz="8000" b="1" dirty="0" smtClean="0"/>
              <a:t>L’ ATTENZIONE</a:t>
            </a:r>
            <a:endParaRPr lang="it-IT" sz="8000" b="1" dirty="0"/>
          </a:p>
        </p:txBody>
      </p:sp>
      <p:sp>
        <p:nvSpPr>
          <p:cNvPr id="2" name="Segnaposto piè di pagina 1"/>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37</a:t>
            </a:fld>
            <a:endParaRPr lang="it-IT"/>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9231" y="4400834"/>
            <a:ext cx="1446106" cy="1410831"/>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60648"/>
            <a:ext cx="2788920" cy="457200"/>
          </a:xfrm>
          <a:prstGeom prst="rect">
            <a:avLst/>
          </a:prstGeom>
        </p:spPr>
      </p:pic>
    </p:spTree>
    <p:extLst>
      <p:ext uri="{BB962C8B-B14F-4D97-AF65-F5344CB8AC3E}">
        <p14:creationId xmlns:p14="http://schemas.microsoft.com/office/powerpoint/2010/main" val="1427616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612845"/>
            <a:ext cx="9036496" cy="3016210"/>
          </a:xfrm>
          <a:prstGeom prst="rect">
            <a:avLst/>
          </a:prstGeom>
        </p:spPr>
        <p:txBody>
          <a:bodyPr wrap="square">
            <a:spAutoFit/>
          </a:bodyPr>
          <a:lstStyle/>
          <a:p>
            <a:pPr algn="ctr"/>
            <a:r>
              <a:rPr lang="it-IT" sz="2800" b="1" dirty="0">
                <a:solidFill>
                  <a:srgbClr val="00B050"/>
                </a:solidFill>
              </a:rPr>
              <a:t>Certificazione della </a:t>
            </a:r>
            <a:r>
              <a:rPr lang="it-IT" sz="2800" b="1" dirty="0" smtClean="0">
                <a:solidFill>
                  <a:srgbClr val="00B050"/>
                </a:solidFill>
              </a:rPr>
              <a:t>disabilità</a:t>
            </a:r>
          </a:p>
          <a:p>
            <a:r>
              <a:rPr lang="it-IT" b="1" dirty="0" smtClean="0">
                <a:solidFill>
                  <a:srgbClr val="00B050"/>
                </a:solidFill>
              </a:rPr>
              <a:t> </a:t>
            </a:r>
            <a:r>
              <a:rPr lang="it-IT" b="1" dirty="0">
                <a:solidFill>
                  <a:srgbClr val="00B050"/>
                </a:solidFill>
              </a:rPr>
              <a:t>La certificazione di disabilità è il presupposto per l’attribuzione all’alunno con disabilità delle misure di sostegno e di integrazione. Il Decreto Presidente del Consiglio dei Ministri - 23/02/2006 n. 185 "Regolamento recante modalità e criteri per l'individuazione dell'alunno come soggetto in situazione di handicap, ai sensi dell'articolo 35, comma 7, della legge 27 dicembre 2002, n. 289", all’art. 1 individua per la certificazione dell’alunno con disabilità un “organismo collegiale” appartenente al Servizio Sanitario Nazionale. Da sottolineare inoltre l’art. 2 del DPCM in questione, ove si prescrive che le diagnosi funzionali siano realizzate secondo le classificazioni internazionali dell’Organizzazione Mondiale della Sanità (OMS) che, tra l’altro, devono indicare l’eventuale particolare gravità della patologia.</a:t>
            </a:r>
          </a:p>
        </p:txBody>
      </p:sp>
      <p:sp>
        <p:nvSpPr>
          <p:cNvPr id="3" name="Rettangolo 2"/>
          <p:cNvSpPr/>
          <p:nvPr/>
        </p:nvSpPr>
        <p:spPr>
          <a:xfrm>
            <a:off x="107504" y="3789040"/>
            <a:ext cx="8352928" cy="1969770"/>
          </a:xfrm>
          <a:prstGeom prst="rect">
            <a:avLst/>
          </a:prstGeom>
        </p:spPr>
        <p:txBody>
          <a:bodyPr wrap="square">
            <a:spAutoFit/>
          </a:bodyPr>
          <a:lstStyle/>
          <a:p>
            <a:pPr algn="ctr"/>
            <a:r>
              <a:rPr lang="it-IT" sz="3200" b="1" dirty="0">
                <a:solidFill>
                  <a:srgbClr val="002060"/>
                </a:solidFill>
              </a:rPr>
              <a:t>STUDENTI DSA </a:t>
            </a:r>
            <a:endParaRPr lang="it-IT" sz="3200" b="1" dirty="0" smtClean="0">
              <a:solidFill>
                <a:srgbClr val="002060"/>
              </a:solidFill>
            </a:endParaRPr>
          </a:p>
          <a:p>
            <a:r>
              <a:rPr lang="it-IT" dirty="0" smtClean="0">
                <a:solidFill>
                  <a:srgbClr val="002060"/>
                </a:solidFill>
              </a:rPr>
              <a:t>Certificazione sanitarie</a:t>
            </a:r>
          </a:p>
          <a:p>
            <a:r>
              <a:rPr lang="it-IT" dirty="0" smtClean="0">
                <a:solidFill>
                  <a:srgbClr val="002060"/>
                </a:solidFill>
              </a:rPr>
              <a:t> Adozione </a:t>
            </a:r>
            <a:r>
              <a:rPr lang="it-IT" dirty="0">
                <a:solidFill>
                  <a:srgbClr val="002060"/>
                </a:solidFill>
              </a:rPr>
              <a:t>delle misure previste dalla L.170/2010 </a:t>
            </a:r>
            <a:r>
              <a:rPr lang="it-IT" dirty="0" smtClean="0">
                <a:solidFill>
                  <a:srgbClr val="002060"/>
                </a:solidFill>
              </a:rPr>
              <a:t> </a:t>
            </a:r>
            <a:r>
              <a:rPr lang="it-IT" dirty="0">
                <a:solidFill>
                  <a:srgbClr val="002060"/>
                </a:solidFill>
              </a:rPr>
              <a:t>Superare le difficoltà legate ai tempi di rilascio delle certificazioni </a:t>
            </a:r>
            <a:r>
              <a:rPr lang="it-IT" dirty="0" smtClean="0">
                <a:solidFill>
                  <a:srgbClr val="002060"/>
                </a:solidFill>
              </a:rPr>
              <a:t> </a:t>
            </a:r>
          </a:p>
          <a:p>
            <a:r>
              <a:rPr lang="it-IT" dirty="0" smtClean="0">
                <a:solidFill>
                  <a:srgbClr val="002060"/>
                </a:solidFill>
              </a:rPr>
              <a:t>Negli </a:t>
            </a:r>
            <a:r>
              <a:rPr lang="it-IT" dirty="0">
                <a:solidFill>
                  <a:srgbClr val="002060"/>
                </a:solidFill>
              </a:rPr>
              <a:t>anni terminali di ciascun ciclo scolastico il termine per la presentazione della certificazione è il 31 marzo </a:t>
            </a:r>
          </a:p>
        </p:txBody>
      </p:sp>
      <p:sp>
        <p:nvSpPr>
          <p:cNvPr id="4" name="Segnaposto piè di pagina 3"/>
          <p:cNvSpPr>
            <a:spLocks noGrp="1"/>
          </p:cNvSpPr>
          <p:nvPr>
            <p:ph type="ftr" sz="quarter" idx="11"/>
          </p:nvPr>
        </p:nvSpPr>
        <p:spPr/>
        <p:txBody>
          <a:bodyPr/>
          <a:lstStyle/>
          <a:p>
            <a:r>
              <a:rPr lang="it-IT" smtClean="0"/>
              <a:t>Maria De Dominicis</a:t>
            </a:r>
            <a:endParaRPr lang="it-IT"/>
          </a:p>
        </p:txBody>
      </p:sp>
      <p:sp>
        <p:nvSpPr>
          <p:cNvPr id="5" name="Segnaposto numero diapositiva 4"/>
          <p:cNvSpPr>
            <a:spLocks noGrp="1"/>
          </p:cNvSpPr>
          <p:nvPr>
            <p:ph type="sldNum" sz="quarter" idx="12"/>
          </p:nvPr>
        </p:nvSpPr>
        <p:spPr/>
        <p:txBody>
          <a:bodyPr/>
          <a:lstStyle/>
          <a:p>
            <a:fld id="{52BDC5FF-6EBA-4F68-94E8-4E0A3724AFE8}" type="slidenum">
              <a:rPr lang="it-IT" smtClean="0"/>
              <a:t>4</a:t>
            </a:fld>
            <a:endParaRPr lang="it-IT"/>
          </a:p>
        </p:txBody>
      </p:sp>
    </p:spTree>
    <p:extLst>
      <p:ext uri="{BB962C8B-B14F-4D97-AF65-F5344CB8AC3E}">
        <p14:creationId xmlns:p14="http://schemas.microsoft.com/office/powerpoint/2010/main" val="2822184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7867" y="476672"/>
            <a:ext cx="8928992" cy="5847755"/>
          </a:xfrm>
          <a:prstGeom prst="rect">
            <a:avLst/>
          </a:prstGeom>
        </p:spPr>
        <p:txBody>
          <a:bodyPr wrap="square">
            <a:spAutoFit/>
          </a:bodyPr>
          <a:lstStyle/>
          <a:p>
            <a:r>
              <a:rPr lang="it-IT" sz="2400" b="1" dirty="0">
                <a:solidFill>
                  <a:schemeClr val="accent1"/>
                </a:solidFill>
              </a:rPr>
              <a:t>MISURE DISPENSATIVE</a:t>
            </a:r>
            <a:r>
              <a:rPr lang="it-IT" sz="2400" baseline="30000" dirty="0">
                <a:solidFill>
                  <a:schemeClr val="accent1"/>
                </a:solidFill>
              </a:rPr>
              <a:t>4 </a:t>
            </a:r>
            <a:r>
              <a:rPr lang="it-IT" sz="2400" b="1" dirty="0">
                <a:solidFill>
                  <a:schemeClr val="accent1"/>
                </a:solidFill>
              </a:rPr>
              <a:t>(legge 170/10 e linee guida </a:t>
            </a:r>
            <a:r>
              <a:rPr lang="it-IT" sz="2400" b="1" dirty="0" smtClean="0">
                <a:solidFill>
                  <a:schemeClr val="accent1"/>
                </a:solidFill>
              </a:rPr>
              <a:t>12/07/11</a:t>
            </a:r>
            <a:r>
              <a:rPr lang="it-IT" sz="2400" b="1" dirty="0">
                <a:solidFill>
                  <a:schemeClr val="accent1"/>
                </a:solidFill>
              </a:rPr>
              <a:t>)</a:t>
            </a:r>
            <a:endParaRPr lang="it-IT" sz="2400" dirty="0">
              <a:solidFill>
                <a:schemeClr val="accent1"/>
              </a:solidFill>
            </a:endParaRPr>
          </a:p>
          <a:p>
            <a:pPr marL="285750" indent="-285750">
              <a:buFont typeface="Arial" panose="020B0604020202020204" pitchFamily="34" charset="0"/>
              <a:buChar char="•"/>
            </a:pPr>
            <a:r>
              <a:rPr lang="it-IT" sz="1400" b="1" dirty="0">
                <a:solidFill>
                  <a:schemeClr val="accent1"/>
                </a:solidFill>
              </a:rPr>
              <a:t>E INTERVENTI DI INDIVIDUALIZZAZIONE </a:t>
            </a:r>
            <a:r>
              <a:rPr lang="it-IT" sz="1400" dirty="0">
                <a:solidFill>
                  <a:schemeClr val="accent1"/>
                </a:solidFill>
              </a:rPr>
              <a:t>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dalla lettura ad alta voce in classe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dall’uso dei quattro caratteri di scrittura nelle prime fasi dell’apprendimento </a:t>
            </a:r>
            <a:r>
              <a:rPr lang="it-IT" sz="1400" dirty="0" smtClean="0">
                <a:solidFill>
                  <a:schemeClr val="accent1"/>
                </a:solidFill>
              </a:rPr>
              <a:t>	</a:t>
            </a:r>
            <a:r>
              <a:rPr lang="it-IT" sz="1400" b="1" dirty="0" smtClean="0">
                <a:solidFill>
                  <a:schemeClr val="accent1"/>
                </a:solidFill>
              </a:rPr>
              <a:t> </a:t>
            </a:r>
            <a:endParaRPr lang="it-IT" sz="1400" dirty="0">
              <a:solidFill>
                <a:schemeClr val="accent1"/>
              </a:solidFill>
            </a:endParaRP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dall’uso del corsivo e dello stampato minuscolo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dalla scrittura sotto dettatura di testi e/o appunti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 ricopiare testi o espressioni matematiche dalla lavagna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dallo studio mnemonico delle tabelline, delle forme verbali, delle poesie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dall’utilizzo di tempi standard 	</a:t>
            </a:r>
          </a:p>
          <a:p>
            <a:pPr marL="285750" indent="-285750">
              <a:buFont typeface="Arial" panose="020B0604020202020204" pitchFamily="34" charset="0"/>
              <a:buChar char="•"/>
            </a:pPr>
            <a:r>
              <a:rPr lang="it-IT" sz="1400" dirty="0" smtClean="0">
                <a:solidFill>
                  <a:schemeClr val="accent1"/>
                </a:solidFill>
              </a:rPr>
              <a:t>Riduzione </a:t>
            </a:r>
            <a:r>
              <a:rPr lang="it-IT" sz="1400" dirty="0">
                <a:solidFill>
                  <a:schemeClr val="accent1"/>
                </a:solidFill>
              </a:rPr>
              <a:t>delle consegne senza modificare gli obiettivi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 un eccessivo carico di compiti con riadattamento e riduzione delle pagine da studiare, senza modificare gli obiettivi 	</a:t>
            </a: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dalla sovrapposizione di compiti e interrogazioni di più materie 	</a:t>
            </a:r>
            <a:r>
              <a:rPr lang="it-IT" sz="1400" b="1" dirty="0" smtClean="0">
                <a:solidFill>
                  <a:schemeClr val="accent1"/>
                </a:solidFill>
              </a:rPr>
              <a:t> </a:t>
            </a:r>
            <a:endParaRPr lang="it-IT" sz="1400" dirty="0">
              <a:solidFill>
                <a:schemeClr val="accent1"/>
              </a:solidFill>
            </a:endParaRPr>
          </a:p>
          <a:p>
            <a:pPr marL="285750" indent="-285750">
              <a:buFont typeface="Arial" panose="020B0604020202020204" pitchFamily="34" charset="0"/>
              <a:buChar char="•"/>
            </a:pPr>
            <a:r>
              <a:rPr lang="it-IT" sz="1400" dirty="0" smtClean="0">
                <a:solidFill>
                  <a:schemeClr val="accent1"/>
                </a:solidFill>
              </a:rPr>
              <a:t>Dispensa </a:t>
            </a:r>
            <a:r>
              <a:rPr lang="it-IT" sz="1400" dirty="0">
                <a:solidFill>
                  <a:schemeClr val="accent1"/>
                </a:solidFill>
              </a:rPr>
              <a:t>parziale dallo studio della lingua straniera in forma scritta, che verrà valutata in percentuale minore rispetto all’orale non considerando errori ortografici e di spelling 	</a:t>
            </a:r>
          </a:p>
          <a:p>
            <a:pPr marL="285750" indent="-285750">
              <a:buFont typeface="Arial" panose="020B0604020202020204" pitchFamily="34" charset="0"/>
              <a:buChar char="•"/>
            </a:pPr>
            <a:r>
              <a:rPr lang="it-IT" sz="1400" dirty="0" smtClean="0">
                <a:solidFill>
                  <a:schemeClr val="accent1"/>
                </a:solidFill>
              </a:rPr>
              <a:t>Integrazione </a:t>
            </a:r>
            <a:r>
              <a:rPr lang="it-IT" sz="1400" dirty="0">
                <a:solidFill>
                  <a:schemeClr val="accent1"/>
                </a:solidFill>
              </a:rPr>
              <a:t>dei libri di testo con appunti su supporto registrato, digitalizzato o cartaceo stampato sintesi vocale, mappe, schemi, formulari </a:t>
            </a:r>
            <a:r>
              <a:rPr lang="it-IT" sz="1400" dirty="0" smtClean="0">
                <a:solidFill>
                  <a:schemeClr val="accent1"/>
                </a:solidFill>
              </a:rPr>
              <a:t>Accordo </a:t>
            </a:r>
            <a:r>
              <a:rPr lang="it-IT" sz="1400" dirty="0">
                <a:solidFill>
                  <a:schemeClr val="accent1"/>
                </a:solidFill>
              </a:rPr>
              <a:t>sulle modalità e i tempi delle verifiche scritte con possibilità di utilizzare supporti multimediali 	</a:t>
            </a:r>
            <a:endParaRPr lang="it-IT" sz="1400" dirty="0" smtClean="0">
              <a:solidFill>
                <a:schemeClr val="accent1"/>
              </a:solidFill>
            </a:endParaRPr>
          </a:p>
          <a:p>
            <a:pPr marL="285750" indent="-285750">
              <a:buFont typeface="Arial" panose="020B0604020202020204" pitchFamily="34" charset="0"/>
              <a:buChar char="•"/>
            </a:pPr>
            <a:r>
              <a:rPr lang="it-IT" sz="1400" dirty="0" smtClean="0">
                <a:solidFill>
                  <a:schemeClr val="accent1"/>
                </a:solidFill>
              </a:rPr>
              <a:t>Accordo </a:t>
            </a:r>
            <a:r>
              <a:rPr lang="it-IT" sz="1400" dirty="0">
                <a:solidFill>
                  <a:schemeClr val="accent1"/>
                </a:solidFill>
              </a:rPr>
              <a:t>sui tempi e sulle modalità delle interrogazioni 	</a:t>
            </a:r>
          </a:p>
          <a:p>
            <a:pPr marL="285750" indent="-285750">
              <a:buFont typeface="Arial" panose="020B0604020202020204" pitchFamily="34" charset="0"/>
              <a:buChar char="•"/>
            </a:pPr>
            <a:r>
              <a:rPr lang="it-IT" sz="1400" dirty="0" smtClean="0">
                <a:solidFill>
                  <a:schemeClr val="accent1"/>
                </a:solidFill>
              </a:rPr>
              <a:t>Nelle </a:t>
            </a:r>
            <a:r>
              <a:rPr lang="it-IT" sz="1400" dirty="0">
                <a:solidFill>
                  <a:schemeClr val="accent1"/>
                </a:solidFill>
              </a:rPr>
              <a:t>verifiche, riduzione e adattamento del numero degli esercizi senza modificare gli obiettivi </a:t>
            </a:r>
          </a:p>
          <a:p>
            <a:pPr marL="285750" indent="-285750">
              <a:buFont typeface="Arial" panose="020B0604020202020204" pitchFamily="34" charset="0"/>
              <a:buChar char="•"/>
            </a:pPr>
            <a:r>
              <a:rPr lang="it-IT" sz="1400" dirty="0" smtClean="0">
                <a:solidFill>
                  <a:schemeClr val="accent1"/>
                </a:solidFill>
              </a:rPr>
              <a:t>Nelle </a:t>
            </a:r>
            <a:r>
              <a:rPr lang="it-IT" sz="1400" dirty="0">
                <a:solidFill>
                  <a:schemeClr val="accent1"/>
                </a:solidFill>
              </a:rPr>
              <a:t>verifiche scritte, utilizzo di domande a risposta multipla e (con possibilità di completamento e/o arricchimento con una discussione orale); riduzione al minimo delle domande a risposte aperte 	</a:t>
            </a:r>
          </a:p>
          <a:p>
            <a:pPr marL="285750" indent="-285750">
              <a:buFont typeface="Arial" panose="020B0604020202020204" pitchFamily="34" charset="0"/>
              <a:buChar char="•"/>
            </a:pPr>
            <a:r>
              <a:rPr lang="it-IT" sz="1400" dirty="0" smtClean="0">
                <a:solidFill>
                  <a:schemeClr val="accent1"/>
                </a:solidFill>
              </a:rPr>
              <a:t>Lettura </a:t>
            </a:r>
            <a:r>
              <a:rPr lang="it-IT" sz="1400" dirty="0">
                <a:solidFill>
                  <a:schemeClr val="accent1"/>
                </a:solidFill>
              </a:rPr>
              <a:t>delle consegne degli esercizi e/o fornitura, durante le verifiche, di prove su supporto digitalizzato leggibili dalla sintesi vocale 	</a:t>
            </a:r>
          </a:p>
          <a:p>
            <a:pPr marL="285750" indent="-285750">
              <a:buFont typeface="Arial" panose="020B0604020202020204" pitchFamily="34" charset="0"/>
              <a:buChar char="•"/>
            </a:pPr>
            <a:r>
              <a:rPr lang="it-IT" sz="1400" dirty="0" smtClean="0">
                <a:solidFill>
                  <a:schemeClr val="accent1"/>
                </a:solidFill>
              </a:rPr>
              <a:t>Parziale </a:t>
            </a:r>
            <a:r>
              <a:rPr lang="it-IT" sz="1400" dirty="0">
                <a:solidFill>
                  <a:schemeClr val="accent1"/>
                </a:solidFill>
              </a:rPr>
              <a:t>sostituzione o completamento delle verifiche scritte con prove orali consentendo l’uso di schemi riadattati e/o mappe durante l’interrogazione </a:t>
            </a:r>
            <a:r>
              <a:rPr lang="it-IT" sz="1400" dirty="0"/>
              <a:t>	</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5</a:t>
            </a:fld>
            <a:endParaRPr lang="it-IT"/>
          </a:p>
        </p:txBody>
      </p:sp>
    </p:spTree>
    <p:extLst>
      <p:ext uri="{BB962C8B-B14F-4D97-AF65-F5344CB8AC3E}">
        <p14:creationId xmlns:p14="http://schemas.microsoft.com/office/powerpoint/2010/main" val="1868807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4931" y="116632"/>
            <a:ext cx="7992888" cy="5693866"/>
          </a:xfrm>
          <a:prstGeom prst="rect">
            <a:avLst/>
          </a:prstGeom>
        </p:spPr>
        <p:txBody>
          <a:bodyPr wrap="square">
            <a:spAutoFit/>
          </a:bodyPr>
          <a:lstStyle/>
          <a:p>
            <a:r>
              <a:rPr lang="it-IT" sz="2800" b="1" dirty="0">
                <a:solidFill>
                  <a:schemeClr val="accent6">
                    <a:lumMod val="60000"/>
                    <a:lumOff val="40000"/>
                  </a:schemeClr>
                </a:solidFill>
              </a:rPr>
              <a:t>ALUNNI CON SVANTAGGIO CULTURALE E SOCIOECONOMICO O PERSONALE E LE INNOVAZIONI INTRODOTTE DALLA DIRETTIVA SUI BES </a:t>
            </a:r>
            <a:endParaRPr lang="it-IT" sz="2800" b="1" dirty="0" smtClean="0">
              <a:solidFill>
                <a:schemeClr val="accent6">
                  <a:lumMod val="60000"/>
                  <a:lumOff val="40000"/>
                </a:schemeClr>
              </a:solidFill>
            </a:endParaRPr>
          </a:p>
          <a:p>
            <a:pPr algn="just"/>
            <a:r>
              <a:rPr lang="it-IT" sz="2000" dirty="0" smtClean="0"/>
              <a:t>“ </a:t>
            </a:r>
            <a:r>
              <a:rPr lang="it-IT" sz="2000" dirty="0"/>
              <a:t>ogni alunno, con continuità o per determinati periodi, può manifestare Bisogni Educativi Speciali: o per motivi fisici, biologici, fisiologici o anche per motivi psicologici, sociali, rispetto ai quali è necessario che le scuole offrano adeguata e personalizzata risposta”. </a:t>
            </a:r>
            <a:endParaRPr lang="it-IT" sz="2000" dirty="0" smtClean="0"/>
          </a:p>
          <a:p>
            <a:pPr algn="just"/>
            <a:r>
              <a:rPr lang="it-IT" sz="2000" dirty="0" smtClean="0"/>
              <a:t>Tali </a:t>
            </a:r>
            <a:r>
              <a:rPr lang="it-IT" sz="2000" dirty="0"/>
              <a:t>tipologie di BES dovranno essere individuate sulla base di elementi oggettivi ( come ad es. una segnalazione degli operatori dei servizi sociali ), ovvero di ben fondate considerazioni psicopedagogiche e didattiche. </a:t>
            </a:r>
            <a:endParaRPr lang="it-IT" sz="2000" dirty="0" smtClean="0"/>
          </a:p>
          <a:p>
            <a:pPr algn="just"/>
            <a:r>
              <a:rPr lang="it-IT" sz="2000" dirty="0" smtClean="0"/>
              <a:t> </a:t>
            </a:r>
            <a:r>
              <a:rPr lang="it-IT" sz="2000" dirty="0"/>
              <a:t>Per questi alunni, e in particolare per coloro che sperimentano difficoltà derivanti dalla conoscenza della lingua italiana è parimente possibile attivare percorsi individualizzati e personalizzati, oltre che adottare strumenti compensative, con le stesse modalità sopra indicate. </a:t>
            </a:r>
            <a:endParaRPr lang="it-IT" sz="2000" dirty="0" smtClean="0"/>
          </a:p>
          <a:p>
            <a:pPr algn="just"/>
            <a:r>
              <a:rPr lang="it-IT" sz="2000" dirty="0" smtClean="0"/>
              <a:t> </a:t>
            </a:r>
            <a:r>
              <a:rPr lang="it-IT" sz="2000" dirty="0"/>
              <a:t>PDP </a:t>
            </a:r>
            <a:r>
              <a:rPr lang="it-IT" sz="2000" dirty="0" smtClean="0"/>
              <a:t>Potenziamento </a:t>
            </a:r>
            <a:r>
              <a:rPr lang="it-IT" sz="2000" dirty="0"/>
              <a:t>della lingua italiana nella scuola secondaria di primo grado </a:t>
            </a:r>
            <a:r>
              <a:rPr lang="it-IT" sz="2000" dirty="0" smtClean="0"/>
              <a:t>Verbali </a:t>
            </a:r>
            <a:r>
              <a:rPr lang="it-IT" sz="2000" dirty="0"/>
              <a:t>e modalità di documentazione dell’attuazione dei percorsi personalizzati </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6</a:t>
            </a:fld>
            <a:endParaRPr lang="it-IT"/>
          </a:p>
        </p:txBody>
      </p:sp>
    </p:spTree>
    <p:extLst>
      <p:ext uri="{BB962C8B-B14F-4D97-AF65-F5344CB8AC3E}">
        <p14:creationId xmlns:p14="http://schemas.microsoft.com/office/powerpoint/2010/main" val="3423576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85825"/>
            <a:ext cx="7467600" cy="508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piè di pagina 1"/>
          <p:cNvSpPr>
            <a:spLocks noGrp="1"/>
          </p:cNvSpPr>
          <p:nvPr>
            <p:ph type="ftr" sz="quarter" idx="11"/>
          </p:nvPr>
        </p:nvSpPr>
        <p:spPr/>
        <p:txBody>
          <a:bodyPr/>
          <a:lstStyle/>
          <a:p>
            <a:r>
              <a:rPr lang="it-IT" smtClean="0"/>
              <a:t>Maria De Dominicis</a:t>
            </a:r>
            <a:endParaRPr lang="it-IT"/>
          </a:p>
        </p:txBody>
      </p:sp>
      <p:sp>
        <p:nvSpPr>
          <p:cNvPr id="3" name="Segnaposto numero diapositiva 2"/>
          <p:cNvSpPr>
            <a:spLocks noGrp="1"/>
          </p:cNvSpPr>
          <p:nvPr>
            <p:ph type="sldNum" sz="quarter" idx="12"/>
          </p:nvPr>
        </p:nvSpPr>
        <p:spPr/>
        <p:txBody>
          <a:bodyPr/>
          <a:lstStyle/>
          <a:p>
            <a:fld id="{52BDC5FF-6EBA-4F68-94E8-4E0A3724AFE8}" type="slidenum">
              <a:rPr lang="it-IT" smtClean="0"/>
              <a:t>7</a:t>
            </a:fld>
            <a:endParaRPr lang="it-IT"/>
          </a:p>
        </p:txBody>
      </p:sp>
    </p:spTree>
    <p:extLst>
      <p:ext uri="{BB962C8B-B14F-4D97-AF65-F5344CB8AC3E}">
        <p14:creationId xmlns:p14="http://schemas.microsoft.com/office/powerpoint/2010/main" val="3408401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0"/>
            <a:ext cx="8928992" cy="1846659"/>
          </a:xfrm>
          <a:prstGeom prst="rect">
            <a:avLst/>
          </a:prstGeom>
          <a:solidFill>
            <a:srgbClr val="FFC000"/>
          </a:solidFill>
        </p:spPr>
        <p:txBody>
          <a:bodyPr wrap="square">
            <a:spAutoFit/>
          </a:bodyPr>
          <a:lstStyle/>
          <a:p>
            <a:endParaRPr lang="it-IT" dirty="0"/>
          </a:p>
          <a:p>
            <a:pPr algn="ctr"/>
            <a:r>
              <a:rPr lang="it-IT" sz="2400" b="1" dirty="0"/>
              <a:t>COS’È IL PDP? </a:t>
            </a:r>
            <a:endParaRPr lang="it-IT" sz="2400" dirty="0"/>
          </a:p>
          <a:p>
            <a:r>
              <a:rPr lang="it-IT" sz="2400" dirty="0"/>
              <a:t>Il PDP è un documento di programmazione in cui viene presentato il percorso di personalizzazione e individualizzazione previsto per ciascun alunno con BES </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086982"/>
            <a:ext cx="8856984" cy="4771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8</a:t>
            </a:fld>
            <a:endParaRPr lang="it-IT"/>
          </a:p>
        </p:txBody>
      </p:sp>
    </p:spTree>
    <p:extLst>
      <p:ext uri="{BB962C8B-B14F-4D97-AF65-F5344CB8AC3E}">
        <p14:creationId xmlns:p14="http://schemas.microsoft.com/office/powerpoint/2010/main" val="3168744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0"/>
            <a:ext cx="8784976" cy="6740307"/>
          </a:xfrm>
          <a:prstGeom prst="rect">
            <a:avLst/>
          </a:prstGeom>
        </p:spPr>
        <p:txBody>
          <a:bodyPr wrap="square">
            <a:spAutoFit/>
          </a:bodyPr>
          <a:lstStyle/>
          <a:p>
            <a:pPr algn="ctr"/>
            <a:r>
              <a:rPr lang="it-IT" sz="3600" dirty="0" smtClean="0"/>
              <a:t> </a:t>
            </a:r>
            <a:r>
              <a:rPr lang="it-IT" sz="3600" b="1" dirty="0"/>
              <a:t>ASPETTI A LIVELLO SCOLASTICO</a:t>
            </a:r>
          </a:p>
          <a:p>
            <a:pPr algn="ctr"/>
            <a:r>
              <a:rPr lang="it-IT" sz="3600" b="1" dirty="0"/>
              <a:t>PDP (Piano Didattico Personalizzato)</a:t>
            </a:r>
          </a:p>
          <a:p>
            <a:pPr marL="342900" indent="-342900">
              <a:buFont typeface="Arial" panose="020B0604020202020204" pitchFamily="34" charset="0"/>
              <a:buChar char="•"/>
            </a:pPr>
            <a:r>
              <a:rPr lang="it-IT" sz="2000" dirty="0">
                <a:solidFill>
                  <a:srgbClr val="FF0000"/>
                </a:solidFill>
              </a:rPr>
              <a:t>Il Consiglio di classe, o tutte i componenti del team docenti della scuola </a:t>
            </a:r>
            <a:r>
              <a:rPr lang="it-IT" sz="2000" dirty="0" smtClean="0">
                <a:solidFill>
                  <a:srgbClr val="FF0000"/>
                </a:solidFill>
              </a:rPr>
              <a:t>primaria, deliberano </a:t>
            </a:r>
            <a:r>
              <a:rPr lang="it-IT" sz="2000" dirty="0">
                <a:solidFill>
                  <a:srgbClr val="FF0000"/>
                </a:solidFill>
              </a:rPr>
              <a:t>un percorso individualizzato e personalizzato (L.53/2003) per ogni </a:t>
            </a:r>
            <a:r>
              <a:rPr lang="it-IT" sz="2000" dirty="0" smtClean="0">
                <a:solidFill>
                  <a:srgbClr val="FF0000"/>
                </a:solidFill>
              </a:rPr>
              <a:t>alunno con </a:t>
            </a:r>
            <a:r>
              <a:rPr lang="it-IT" sz="2000" dirty="0">
                <a:solidFill>
                  <a:srgbClr val="FF0000"/>
                </a:solidFill>
              </a:rPr>
              <a:t>BES (C.M. n.8 del 6 marzo 2013), anche in assenza di certificazione, </a:t>
            </a:r>
            <a:r>
              <a:rPr lang="it-IT" sz="2000" dirty="0" smtClean="0">
                <a:solidFill>
                  <a:srgbClr val="FF0000"/>
                </a:solidFill>
              </a:rPr>
              <a:t>dando luogo </a:t>
            </a:r>
            <a:r>
              <a:rPr lang="it-IT" sz="2000" dirty="0">
                <a:solidFill>
                  <a:srgbClr val="FF0000"/>
                </a:solidFill>
              </a:rPr>
              <a:t>al Piano Didattico Personalizzato.</a:t>
            </a:r>
          </a:p>
          <a:p>
            <a:pPr marL="342900" indent="-342900">
              <a:buFont typeface="Arial" panose="020B0604020202020204" pitchFamily="34" charset="0"/>
              <a:buChar char="•"/>
            </a:pPr>
            <a:endParaRPr lang="it-IT" sz="2000" dirty="0" smtClean="0"/>
          </a:p>
          <a:p>
            <a:pPr marL="342900" indent="-342900">
              <a:buFont typeface="Arial" panose="020B0604020202020204" pitchFamily="34" charset="0"/>
              <a:buChar char="•"/>
            </a:pPr>
            <a:r>
              <a:rPr lang="it-IT" sz="2000" dirty="0" smtClean="0">
                <a:solidFill>
                  <a:srgbClr val="00B050"/>
                </a:solidFill>
              </a:rPr>
              <a:t>La </a:t>
            </a:r>
            <a:r>
              <a:rPr lang="it-IT" sz="2000" dirty="0">
                <a:solidFill>
                  <a:srgbClr val="00B050"/>
                </a:solidFill>
              </a:rPr>
              <a:t>Direttiva assegna PDP la doppia funzione di strumento di lavoro in itinere per </a:t>
            </a:r>
            <a:r>
              <a:rPr lang="it-IT" sz="2000" dirty="0" smtClean="0">
                <a:solidFill>
                  <a:srgbClr val="00B050"/>
                </a:solidFill>
              </a:rPr>
              <a:t>gli insegnanti </a:t>
            </a:r>
            <a:r>
              <a:rPr lang="it-IT" sz="2000" dirty="0">
                <a:solidFill>
                  <a:srgbClr val="00B050"/>
                </a:solidFill>
              </a:rPr>
              <a:t>e di documentazione per le famiglie circa le strategie di </a:t>
            </a:r>
            <a:r>
              <a:rPr lang="it-IT" sz="2000" dirty="0" smtClean="0">
                <a:solidFill>
                  <a:srgbClr val="00B050"/>
                </a:solidFill>
              </a:rPr>
              <a:t>intervento programmate.</a:t>
            </a:r>
          </a:p>
          <a:p>
            <a:pPr marL="342900" indent="-342900">
              <a:buFont typeface="Arial" panose="020B0604020202020204" pitchFamily="34" charset="0"/>
              <a:buChar char="•"/>
            </a:pPr>
            <a:endParaRPr lang="it-IT" sz="2000" dirty="0" smtClean="0"/>
          </a:p>
          <a:p>
            <a:pPr marL="342900" indent="-342900">
              <a:buFont typeface="Arial" panose="020B0604020202020204" pitchFamily="34" charset="0"/>
              <a:buChar char="•"/>
            </a:pPr>
            <a:r>
              <a:rPr lang="it-IT" sz="2000" dirty="0" smtClean="0">
                <a:solidFill>
                  <a:srgbClr val="002060"/>
                </a:solidFill>
              </a:rPr>
              <a:t> </a:t>
            </a:r>
            <a:r>
              <a:rPr lang="it-IT" sz="2000" dirty="0">
                <a:solidFill>
                  <a:srgbClr val="002060"/>
                </a:solidFill>
              </a:rPr>
              <a:t>Il PDP può essere individuale o riferito agli alunni di tutta la classe.</a:t>
            </a:r>
          </a:p>
          <a:p>
            <a:pPr marL="342900" indent="-342900">
              <a:buFont typeface="Arial" panose="020B0604020202020204" pitchFamily="34" charset="0"/>
              <a:buChar char="•"/>
            </a:pPr>
            <a:endParaRPr lang="it-IT" sz="2000" dirty="0" smtClean="0"/>
          </a:p>
          <a:p>
            <a:pPr marL="342900" indent="-342900">
              <a:buFont typeface="Arial" panose="020B0604020202020204" pitchFamily="34" charset="0"/>
              <a:buChar char="•"/>
            </a:pPr>
            <a:r>
              <a:rPr lang="it-IT" sz="2000" dirty="0" smtClean="0">
                <a:solidFill>
                  <a:srgbClr val="FFFF00"/>
                </a:solidFill>
              </a:rPr>
              <a:t>In </a:t>
            </a:r>
            <a:r>
              <a:rPr lang="it-IT" sz="2000" dirty="0">
                <a:solidFill>
                  <a:srgbClr val="FFFF00"/>
                </a:solidFill>
              </a:rPr>
              <a:t>aggiunta a tutti gli strumenti compensativi e dispensativi già previsti dalla </a:t>
            </a:r>
            <a:r>
              <a:rPr lang="it-IT" sz="2000" dirty="0" smtClean="0">
                <a:solidFill>
                  <a:srgbClr val="FFFF00"/>
                </a:solidFill>
              </a:rPr>
              <a:t>Legge 170/2010</a:t>
            </a:r>
            <a:r>
              <a:rPr lang="it-IT" sz="2000" dirty="0">
                <a:solidFill>
                  <a:srgbClr val="FFFF00"/>
                </a:solidFill>
              </a:rPr>
              <a:t>, il PDP può prevedere anche un’opportuna calibratura della </a:t>
            </a:r>
            <a:r>
              <a:rPr lang="it-IT" sz="2000" dirty="0" smtClean="0">
                <a:solidFill>
                  <a:srgbClr val="FFFF00"/>
                </a:solidFill>
              </a:rPr>
              <a:t>progettazione didattica </a:t>
            </a:r>
            <a:r>
              <a:rPr lang="it-IT" sz="2000" dirty="0">
                <a:solidFill>
                  <a:srgbClr val="FFFF00"/>
                </a:solidFill>
              </a:rPr>
              <a:t>in termini di livelli minimi di apprendimento attesi in uscita.</a:t>
            </a:r>
          </a:p>
          <a:p>
            <a:pPr marL="342900" indent="-342900">
              <a:buFont typeface="Arial" panose="020B0604020202020204" pitchFamily="34" charset="0"/>
              <a:buChar char="•"/>
            </a:pPr>
            <a:endParaRPr lang="it-IT" sz="2000" dirty="0" smtClean="0"/>
          </a:p>
          <a:p>
            <a:pPr marL="342900" indent="-342900">
              <a:buFont typeface="Arial" panose="020B0604020202020204" pitchFamily="34" charset="0"/>
              <a:buChar char="•"/>
            </a:pPr>
            <a:r>
              <a:rPr lang="it-IT" sz="2000" dirty="0" smtClean="0">
                <a:solidFill>
                  <a:schemeClr val="accent5">
                    <a:lumMod val="50000"/>
                  </a:schemeClr>
                </a:solidFill>
              </a:rPr>
              <a:t>Il </a:t>
            </a:r>
            <a:r>
              <a:rPr lang="it-IT" sz="2000" dirty="0">
                <a:solidFill>
                  <a:schemeClr val="accent5">
                    <a:lumMod val="50000"/>
                  </a:schemeClr>
                </a:solidFill>
              </a:rPr>
              <a:t>PDP deve essere firmato dal Dirigente scolastico (o da un docente da </a:t>
            </a:r>
            <a:r>
              <a:rPr lang="it-IT" sz="2000" dirty="0" smtClean="0">
                <a:solidFill>
                  <a:schemeClr val="accent5">
                    <a:lumMod val="50000"/>
                  </a:schemeClr>
                </a:solidFill>
              </a:rPr>
              <a:t>questi specificamente </a:t>
            </a:r>
            <a:r>
              <a:rPr lang="it-IT" sz="2000" dirty="0">
                <a:solidFill>
                  <a:schemeClr val="accent5">
                    <a:lumMod val="50000"/>
                  </a:schemeClr>
                </a:solidFill>
              </a:rPr>
              <a:t>delegato), dai docenti e dalla famiglia.</a:t>
            </a:r>
          </a:p>
        </p:txBody>
      </p:sp>
      <p:sp>
        <p:nvSpPr>
          <p:cNvPr id="3" name="Segnaposto piè di pagina 2"/>
          <p:cNvSpPr>
            <a:spLocks noGrp="1"/>
          </p:cNvSpPr>
          <p:nvPr>
            <p:ph type="ftr" sz="quarter" idx="11"/>
          </p:nvPr>
        </p:nvSpPr>
        <p:spPr/>
        <p:txBody>
          <a:bodyPr/>
          <a:lstStyle/>
          <a:p>
            <a:r>
              <a:rPr lang="it-IT" smtClean="0"/>
              <a:t>Maria De Dominicis</a:t>
            </a:r>
            <a:endParaRPr lang="it-IT"/>
          </a:p>
        </p:txBody>
      </p:sp>
      <p:sp>
        <p:nvSpPr>
          <p:cNvPr id="4" name="Segnaposto numero diapositiva 3"/>
          <p:cNvSpPr>
            <a:spLocks noGrp="1"/>
          </p:cNvSpPr>
          <p:nvPr>
            <p:ph type="sldNum" sz="quarter" idx="12"/>
          </p:nvPr>
        </p:nvSpPr>
        <p:spPr/>
        <p:txBody>
          <a:bodyPr/>
          <a:lstStyle/>
          <a:p>
            <a:fld id="{52BDC5FF-6EBA-4F68-94E8-4E0A3724AFE8}" type="slidenum">
              <a:rPr lang="it-IT" smtClean="0"/>
              <a:t>9</a:t>
            </a:fld>
            <a:endParaRPr lang="it-IT"/>
          </a:p>
        </p:txBody>
      </p:sp>
    </p:spTree>
    <p:extLst>
      <p:ext uri="{BB962C8B-B14F-4D97-AF65-F5344CB8AC3E}">
        <p14:creationId xmlns:p14="http://schemas.microsoft.com/office/powerpoint/2010/main" val="4221890698"/>
      </p:ext>
    </p:extLst>
  </p:cSld>
  <p:clrMapOvr>
    <a:masterClrMapping/>
  </p:clrMapOvr>
</p:sld>
</file>

<file path=ppt/theme/theme1.xml><?xml version="1.0" encoding="utf-8"?>
<a:theme xmlns:a="http://schemas.openxmlformats.org/drawingml/2006/main" name="Tema di Offic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5815</TotalTime>
  <Words>2911</Words>
  <Application>Microsoft Office PowerPoint</Application>
  <PresentationFormat>Presentazione su schermo (4:3)</PresentationFormat>
  <Paragraphs>367</Paragraphs>
  <Slides>37</Slides>
  <Notes>1</Notes>
  <HiddenSlides>0</HiddenSlides>
  <MMClips>0</MMClips>
  <ScaleCrop>false</ScaleCrop>
  <HeadingPairs>
    <vt:vector size="4" baseType="variant">
      <vt:variant>
        <vt:lpstr>Tema</vt:lpstr>
      </vt:variant>
      <vt:variant>
        <vt:i4>1</vt:i4>
      </vt:variant>
      <vt:variant>
        <vt:lpstr>Titoli diapositive</vt:lpstr>
      </vt:variant>
      <vt:variant>
        <vt:i4>37</vt:i4>
      </vt:variant>
    </vt:vector>
  </HeadingPairs>
  <TitlesOfParts>
    <vt:vector size="38" baseType="lpstr">
      <vt:lpstr>Tema di Office</vt:lpstr>
      <vt:lpstr>   B.E.S.  BISOGNI EDUCATIVI SPECIALI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Decreto Legislativo 66/2017 Come cambia, che cosa cambia, che cosa non cambia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  BISOGNI EDUCATIVI SPECIALI</dc:title>
  <dc:creator>Administrator</dc:creator>
  <cp:lastModifiedBy>-- Antonella COMI c/o Ufficio V - ATP Teramo</cp:lastModifiedBy>
  <cp:revision>45</cp:revision>
  <cp:lastPrinted>2017-10-11T11:15:47Z</cp:lastPrinted>
  <dcterms:created xsi:type="dcterms:W3CDTF">2017-10-05T11:53:18Z</dcterms:created>
  <dcterms:modified xsi:type="dcterms:W3CDTF">2017-11-03T12:32:55Z</dcterms:modified>
</cp:coreProperties>
</file>